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63" r:id="rId2"/>
    <p:sldId id="419" r:id="rId3"/>
    <p:sldId id="258" r:id="rId4"/>
    <p:sldId id="477" r:id="rId5"/>
    <p:sldId id="480" r:id="rId6"/>
    <p:sldId id="492" r:id="rId7"/>
    <p:sldId id="458" r:id="rId8"/>
    <p:sldId id="494" r:id="rId9"/>
    <p:sldId id="495" r:id="rId10"/>
    <p:sldId id="493" r:id="rId11"/>
    <p:sldId id="404" r:id="rId12"/>
    <p:sldId id="474" r:id="rId13"/>
    <p:sldId id="511" r:id="rId14"/>
    <p:sldId id="512" r:id="rId15"/>
    <p:sldId id="513" r:id="rId16"/>
    <p:sldId id="514" r:id="rId17"/>
    <p:sldId id="515" r:id="rId18"/>
    <p:sldId id="531" r:id="rId19"/>
    <p:sldId id="532" r:id="rId20"/>
    <p:sldId id="533" r:id="rId21"/>
    <p:sldId id="516" r:id="rId22"/>
    <p:sldId id="517"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504" r:id="rId37"/>
    <p:sldId id="505" r:id="rId38"/>
    <p:sldId id="506" r:id="rId39"/>
    <p:sldId id="507" r:id="rId40"/>
    <p:sldId id="508" r:id="rId41"/>
    <p:sldId id="509" r:id="rId42"/>
    <p:sldId id="510"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0066FF"/>
    <a:srgbClr val="00FF00"/>
    <a:srgbClr val="0099FF"/>
    <a:srgbClr val="006600"/>
    <a:srgbClr val="00CC00"/>
    <a:srgbClr val="9999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0" autoAdjust="0"/>
    <p:restoredTop sz="91765" autoAdjust="0"/>
  </p:normalViewPr>
  <p:slideViewPr>
    <p:cSldViewPr>
      <p:cViewPr varScale="1">
        <p:scale>
          <a:sx n="46" d="100"/>
          <a:sy n="46" d="100"/>
        </p:scale>
        <p:origin x="629" y="53"/>
      </p:cViewPr>
      <p:guideLst>
        <p:guide orient="horz" pos="2160"/>
        <p:guide pos="2880"/>
      </p:guideLst>
    </p:cSldViewPr>
  </p:slideViewPr>
  <p:outlineViewPr>
    <p:cViewPr>
      <p:scale>
        <a:sx n="33" d="100"/>
        <a:sy n="33" d="100"/>
      </p:scale>
      <p:origin x="0" y="-573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CA"/>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92F5D21E-88AD-4423-A87A-F4E716369929}" type="datetimeFigureOut">
              <a:rPr lang="en-CA" smtClean="0"/>
              <a:t>2016-02-09</a:t>
            </a:fld>
            <a:endParaRPr lang="en-CA"/>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CA"/>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80A40ABC-7B60-4DBC-9FA2-B0B59F509312}" type="slidenum">
              <a:rPr lang="en-CA" smtClean="0"/>
              <a:t>‹#›</a:t>
            </a:fld>
            <a:endParaRPr lang="en-CA"/>
          </a:p>
        </p:txBody>
      </p:sp>
    </p:spTree>
    <p:extLst>
      <p:ext uri="{BB962C8B-B14F-4D97-AF65-F5344CB8AC3E}">
        <p14:creationId xmlns:p14="http://schemas.microsoft.com/office/powerpoint/2010/main" val="286791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B6EAC848-E0CF-4058-961A-621072CA0BA3}" type="datetimeFigureOut">
              <a:rPr lang="en-US" smtClean="0"/>
              <a:t>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3AA215DC-4A17-411F-93E6-9A4349C0C8E5}" type="slidenum">
              <a:rPr lang="en-US" smtClean="0"/>
              <a:t>‹#›</a:t>
            </a:fld>
            <a:endParaRPr lang="en-US"/>
          </a:p>
        </p:txBody>
      </p:sp>
    </p:spTree>
    <p:extLst>
      <p:ext uri="{BB962C8B-B14F-4D97-AF65-F5344CB8AC3E}">
        <p14:creationId xmlns:p14="http://schemas.microsoft.com/office/powerpoint/2010/main" val="778815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dirty="0"/>
              <a:t>Through our various activities and publications we encourage gaining a good understanding of PCa and the available treatment options. We encourage seeking medical advice from health care professionals before making any decisions relating to PCa.</a:t>
            </a:r>
          </a:p>
        </p:txBody>
      </p:sp>
      <p:sp>
        <p:nvSpPr>
          <p:cNvPr id="4" name="Slide Number Placeholder 3"/>
          <p:cNvSpPr>
            <a:spLocks noGrp="1"/>
          </p:cNvSpPr>
          <p:nvPr>
            <p:ph type="sldNum" sz="quarter" idx="10"/>
          </p:nvPr>
        </p:nvSpPr>
        <p:spPr/>
        <p:txBody>
          <a:bodyPr/>
          <a:lstStyle/>
          <a:p>
            <a:fld id="{84B3BC68-993C-4EFC-A186-A72BA4E8BC96}" type="slidenum">
              <a:rPr lang="en-CA" smtClean="0"/>
              <a:t>5</a:t>
            </a:fld>
            <a:endParaRPr lang="en-CA" dirty="0"/>
          </a:p>
        </p:txBody>
      </p:sp>
    </p:spTree>
    <p:extLst>
      <p:ext uri="{BB962C8B-B14F-4D97-AF65-F5344CB8AC3E}">
        <p14:creationId xmlns:p14="http://schemas.microsoft.com/office/powerpoint/2010/main" val="4109836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AA215DC-4A17-411F-93E6-9A4349C0C8E5}" type="slidenum">
              <a:rPr lang="en-US" smtClean="0"/>
              <a:t>6</a:t>
            </a:fld>
            <a:endParaRPr lang="en-US"/>
          </a:p>
        </p:txBody>
      </p:sp>
    </p:spTree>
    <p:extLst>
      <p:ext uri="{BB962C8B-B14F-4D97-AF65-F5344CB8AC3E}">
        <p14:creationId xmlns:p14="http://schemas.microsoft.com/office/powerpoint/2010/main" val="311957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Pathfinder’s Award</a:t>
            </a:r>
            <a:r>
              <a:rPr lang="en-CA" baseline="0" dirty="0" smtClean="0"/>
              <a:t> is given to a person who has made a significant contribution to the lives of prostate cancer patients and their families.</a:t>
            </a:r>
            <a:endParaRPr lang="en-CA" dirty="0"/>
          </a:p>
        </p:txBody>
      </p:sp>
      <p:sp>
        <p:nvSpPr>
          <p:cNvPr id="4" name="Slide Number Placeholder 3"/>
          <p:cNvSpPr>
            <a:spLocks noGrp="1"/>
          </p:cNvSpPr>
          <p:nvPr>
            <p:ph type="sldNum" sz="quarter" idx="10"/>
          </p:nvPr>
        </p:nvSpPr>
        <p:spPr/>
        <p:txBody>
          <a:bodyPr/>
          <a:lstStyle/>
          <a:p>
            <a:fld id="{3AA215DC-4A17-411F-93E6-9A4349C0C8E5}" type="slidenum">
              <a:rPr lang="en-US" smtClean="0"/>
              <a:t>11</a:t>
            </a:fld>
            <a:endParaRPr lang="en-US"/>
          </a:p>
        </p:txBody>
      </p:sp>
    </p:spTree>
    <p:extLst>
      <p:ext uri="{BB962C8B-B14F-4D97-AF65-F5344CB8AC3E}">
        <p14:creationId xmlns:p14="http://schemas.microsoft.com/office/powerpoint/2010/main" val="2763377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Garamond" pitchFamily="18" charset="0"/>
                <a:ea typeface="MS PGothic" pitchFamily="34" charset="-128"/>
              </a:defRPr>
            </a:lvl1pPr>
            <a:lvl2pPr marL="751418" indent="-289007">
              <a:defRPr sz="2400">
                <a:solidFill>
                  <a:schemeClr val="tx1"/>
                </a:solidFill>
                <a:latin typeface="Garamond" pitchFamily="18" charset="0"/>
                <a:ea typeface="MS PGothic" pitchFamily="34" charset="-128"/>
              </a:defRPr>
            </a:lvl2pPr>
            <a:lvl3pPr marL="1156029" indent="-231206">
              <a:defRPr sz="2400">
                <a:solidFill>
                  <a:schemeClr val="tx1"/>
                </a:solidFill>
                <a:latin typeface="Garamond" pitchFamily="18" charset="0"/>
                <a:ea typeface="MS PGothic" pitchFamily="34" charset="-128"/>
              </a:defRPr>
            </a:lvl3pPr>
            <a:lvl4pPr marL="1618439" indent="-231206">
              <a:defRPr sz="2400">
                <a:solidFill>
                  <a:schemeClr val="tx1"/>
                </a:solidFill>
                <a:latin typeface="Garamond" pitchFamily="18" charset="0"/>
                <a:ea typeface="MS PGothic" pitchFamily="34" charset="-128"/>
              </a:defRPr>
            </a:lvl4pPr>
            <a:lvl5pPr marL="2080850" indent="-231206">
              <a:defRPr sz="2400">
                <a:solidFill>
                  <a:schemeClr val="tx1"/>
                </a:solidFill>
                <a:latin typeface="Garamond" pitchFamily="18" charset="0"/>
                <a:ea typeface="MS PGothic" pitchFamily="34" charset="-128"/>
              </a:defRPr>
            </a:lvl5pPr>
            <a:lvl6pPr marL="2543262" indent="-231206" eaLnBrk="0" fontAlgn="base" hangingPunct="0">
              <a:spcBef>
                <a:spcPct val="0"/>
              </a:spcBef>
              <a:spcAft>
                <a:spcPct val="0"/>
              </a:spcAft>
              <a:defRPr sz="2400">
                <a:solidFill>
                  <a:schemeClr val="tx1"/>
                </a:solidFill>
                <a:latin typeface="Garamond" pitchFamily="18" charset="0"/>
                <a:ea typeface="MS PGothic" pitchFamily="34" charset="-128"/>
              </a:defRPr>
            </a:lvl6pPr>
            <a:lvl7pPr marL="3005674" indent="-231206" eaLnBrk="0" fontAlgn="base" hangingPunct="0">
              <a:spcBef>
                <a:spcPct val="0"/>
              </a:spcBef>
              <a:spcAft>
                <a:spcPct val="0"/>
              </a:spcAft>
              <a:defRPr sz="2400">
                <a:solidFill>
                  <a:schemeClr val="tx1"/>
                </a:solidFill>
                <a:latin typeface="Garamond" pitchFamily="18" charset="0"/>
                <a:ea typeface="MS PGothic" pitchFamily="34" charset="-128"/>
              </a:defRPr>
            </a:lvl7pPr>
            <a:lvl8pPr marL="3468085" indent="-231206" eaLnBrk="0" fontAlgn="base" hangingPunct="0">
              <a:spcBef>
                <a:spcPct val="0"/>
              </a:spcBef>
              <a:spcAft>
                <a:spcPct val="0"/>
              </a:spcAft>
              <a:defRPr sz="2400">
                <a:solidFill>
                  <a:schemeClr val="tx1"/>
                </a:solidFill>
                <a:latin typeface="Garamond" pitchFamily="18" charset="0"/>
                <a:ea typeface="MS PGothic" pitchFamily="34" charset="-128"/>
              </a:defRPr>
            </a:lvl8pPr>
            <a:lvl9pPr marL="3930495" indent="-231206" eaLnBrk="0" fontAlgn="base" hangingPunct="0">
              <a:spcBef>
                <a:spcPct val="0"/>
              </a:spcBef>
              <a:spcAft>
                <a:spcPct val="0"/>
              </a:spcAft>
              <a:defRPr sz="2400">
                <a:solidFill>
                  <a:schemeClr val="tx1"/>
                </a:solidFill>
                <a:latin typeface="Garamond" pitchFamily="18" charset="0"/>
                <a:ea typeface="MS PGothic" pitchFamily="34" charset="-128"/>
              </a:defRPr>
            </a:lvl9pPr>
          </a:lstStyle>
          <a:p>
            <a:fld id="{F065E8D6-EA75-4C55-83CF-5FD758822081}" type="slidenum">
              <a:rPr lang="en-US" altLang="en-US" sz="1200">
                <a:latin typeface="Arial" pitchFamily="34" charset="0"/>
              </a:rPr>
              <a:pPr/>
              <a:t>22</a:t>
            </a:fld>
            <a:endParaRPr lang="en-US" altLang="en-US" sz="1200" dirty="0">
              <a:latin typeface="Arial" pitchFamily="34" charset="0"/>
            </a:endParaRPr>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endParaRPr lang="en-US" altLang="en-US" dirty="0" smtClean="0">
              <a:latin typeface="Arial" pitchFamily="34" charset="0"/>
            </a:endParaRPr>
          </a:p>
        </p:txBody>
      </p:sp>
    </p:spTree>
    <p:extLst>
      <p:ext uri="{BB962C8B-B14F-4D97-AF65-F5344CB8AC3E}">
        <p14:creationId xmlns:p14="http://schemas.microsoft.com/office/powerpoint/2010/main" val="360123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C26546-A63A-4D11-8347-3417C88B785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13956126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26546-A63A-4D11-8347-3417C88B785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29004834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26546-A63A-4D11-8347-3417C88B785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2286389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C26546-A63A-4D11-8347-3417C88B785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33606910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C26546-A63A-4D11-8347-3417C88B7857}" type="datetimeFigureOut">
              <a:rPr lang="en-US" smtClean="0"/>
              <a:t>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112773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C26546-A63A-4D11-8347-3417C88B7857}"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33527167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C26546-A63A-4D11-8347-3417C88B7857}" type="datetimeFigureOut">
              <a:rPr lang="en-US" smtClean="0"/>
              <a:t>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3237375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C26546-A63A-4D11-8347-3417C88B7857}" type="datetimeFigureOut">
              <a:rPr lang="en-US" smtClean="0"/>
              <a:t>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365201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26546-A63A-4D11-8347-3417C88B7857}" type="datetimeFigureOut">
              <a:rPr lang="en-US" smtClean="0"/>
              <a:t>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1745581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C26546-A63A-4D11-8347-3417C88B7857}"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37863196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C26546-A63A-4D11-8347-3417C88B7857}" type="datetimeFigureOut">
              <a:rPr lang="en-US" smtClean="0"/>
              <a:t>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8F9D2-CD2D-4C55-8F88-DD6EFDB36716}" type="slidenum">
              <a:rPr lang="en-US" smtClean="0"/>
              <a:t>‹#›</a:t>
            </a:fld>
            <a:endParaRPr lang="en-US"/>
          </a:p>
        </p:txBody>
      </p:sp>
    </p:spTree>
    <p:extLst>
      <p:ext uri="{BB962C8B-B14F-4D97-AF65-F5344CB8AC3E}">
        <p14:creationId xmlns:p14="http://schemas.microsoft.com/office/powerpoint/2010/main" val="15211617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26546-A63A-4D11-8347-3417C88B7857}" type="datetimeFigureOut">
              <a:rPr lang="en-US" smtClean="0"/>
              <a:t>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8F9D2-CD2D-4C55-8F88-DD6EFDB36716}" type="slidenum">
              <a:rPr lang="en-US" smtClean="0"/>
              <a:t>‹#›</a:t>
            </a:fld>
            <a:endParaRPr lang="en-US"/>
          </a:p>
        </p:txBody>
      </p:sp>
    </p:spTree>
    <p:extLst>
      <p:ext uri="{BB962C8B-B14F-4D97-AF65-F5344CB8AC3E}">
        <p14:creationId xmlns:p14="http://schemas.microsoft.com/office/powerpoint/2010/main" val="290393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ccncalgary.org/"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hyperlink" Target="http://www.youtube.com/user/pccncalga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help@pcri.org" TargetMode="External"/><Relationship Id="rId2" Type="http://schemas.openxmlformats.org/officeDocument/2006/relationships/hyperlink" Target="http://www.pcri.org/"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CAcQjRw&amp;url=http://www.astroshop.eu/nikon-led-4d-magnifying-glass-rectangular/p,18287&amp;ei=K_DpVL2wGMzaoASS54DwDg&amp;bvm=bv.86475890,d.cGU&amp;psig=AFQjCNGew8QZ1G8gr7xGPc28-3DD2aUY0Q&amp;ust=1424703528144039" TargetMode="External"/><Relationship Id="rId7"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4.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mailto:kevbevhiggins@gmail.com"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mailto:Pablo.Santos@ahs.ca"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sp>
        <p:nvSpPr>
          <p:cNvPr id="2" name="Title 1"/>
          <p:cNvSpPr>
            <a:spLocks noGrp="1"/>
          </p:cNvSpPr>
          <p:nvPr>
            <p:ph type="ctrTitle"/>
          </p:nvPr>
        </p:nvSpPr>
        <p:spPr>
          <a:xfrm>
            <a:off x="2140206" y="304800"/>
            <a:ext cx="5098794" cy="1725292"/>
          </a:xfrm>
        </p:spPr>
        <p:txBody>
          <a:bodyPr>
            <a:normAutofit/>
          </a:bodyPr>
          <a:lstStyle/>
          <a:p>
            <a:r>
              <a:rPr lang="en-US" sz="3600" b="1" dirty="0" smtClean="0">
                <a:solidFill>
                  <a:srgbClr val="0070C0"/>
                </a:solidFill>
                <a:latin typeface="Comic Sans MS" panose="030F0702030302020204" pitchFamily="66" charset="0"/>
              </a:rPr>
              <a:t>PROST</a:t>
            </a:r>
            <a:r>
              <a:rPr lang="en-US" sz="3600" b="1" dirty="0" smtClean="0">
                <a:solidFill>
                  <a:srgbClr val="00B0F0"/>
                </a:solidFill>
                <a:latin typeface="Comic Sans MS" panose="030F0702030302020204" pitchFamily="66" charset="0"/>
              </a:rPr>
              <a:t>AID</a:t>
            </a:r>
            <a:r>
              <a:rPr lang="en-US" b="1" dirty="0" smtClean="0">
                <a:solidFill>
                  <a:srgbClr val="0070C0"/>
                </a:solidFill>
                <a:latin typeface="Comic Sans MS" panose="030F0702030302020204" pitchFamily="66" charset="0"/>
              </a:rPr>
              <a:t> </a:t>
            </a:r>
            <a:r>
              <a:rPr lang="en-US" sz="3600" b="1" dirty="0" smtClean="0">
                <a:solidFill>
                  <a:srgbClr val="0070C0"/>
                </a:solidFill>
                <a:latin typeface="Comic Sans MS" panose="030F0702030302020204" pitchFamily="66" charset="0"/>
              </a:rPr>
              <a:t>CALGARY</a:t>
            </a:r>
            <a:r>
              <a:rPr lang="en-US" b="1" dirty="0" smtClean="0">
                <a:solidFill>
                  <a:srgbClr val="0070C0"/>
                </a:solidFill>
                <a:latin typeface="Comic Sans MS" panose="030F0702030302020204" pitchFamily="66" charset="0"/>
              </a:rPr>
              <a:t/>
            </a:r>
            <a:br>
              <a:rPr lang="en-US" b="1" dirty="0" smtClean="0">
                <a:solidFill>
                  <a:srgbClr val="0070C0"/>
                </a:solidFill>
                <a:latin typeface="Comic Sans MS" panose="030F0702030302020204" pitchFamily="66" charset="0"/>
              </a:rPr>
            </a:br>
            <a:r>
              <a:rPr lang="en-US" sz="2800" b="1" dirty="0" smtClean="0">
                <a:solidFill>
                  <a:srgbClr val="0070C0"/>
                </a:solidFill>
                <a:latin typeface="Comic Sans MS" panose="030F0702030302020204" pitchFamily="66" charset="0"/>
              </a:rPr>
              <a:t>Serving Calgary &amp; Area </a:t>
            </a:r>
            <a:br>
              <a:rPr lang="en-US" sz="2800" b="1" dirty="0" smtClean="0">
                <a:solidFill>
                  <a:srgbClr val="0070C0"/>
                </a:solidFill>
                <a:latin typeface="Comic Sans MS" panose="030F0702030302020204" pitchFamily="66" charset="0"/>
              </a:rPr>
            </a:br>
            <a:r>
              <a:rPr lang="en-US" sz="2800" b="1" dirty="0" smtClean="0">
                <a:solidFill>
                  <a:srgbClr val="0070C0"/>
                </a:solidFill>
                <a:latin typeface="Comic Sans MS" panose="030F0702030302020204" pitchFamily="66" charset="0"/>
              </a:rPr>
              <a:t>Since 1993</a:t>
            </a:r>
            <a:endParaRPr lang="en-US" sz="2800" b="1" dirty="0">
              <a:solidFill>
                <a:srgbClr val="0070C0"/>
              </a:solidFill>
              <a:latin typeface="Comic Sans MS" panose="030F0702030302020204" pitchFamily="66" charset="0"/>
            </a:endParaRPr>
          </a:p>
        </p:txBody>
      </p:sp>
      <p:sp>
        <p:nvSpPr>
          <p:cNvPr id="3" name="Subtitle 2"/>
          <p:cNvSpPr>
            <a:spLocks noGrp="1"/>
          </p:cNvSpPr>
          <p:nvPr>
            <p:ph type="subTitle" idx="1"/>
          </p:nvPr>
        </p:nvSpPr>
        <p:spPr>
          <a:xfrm>
            <a:off x="328148" y="2057400"/>
            <a:ext cx="8587252" cy="3734839"/>
          </a:xfrm>
        </p:spPr>
        <p:txBody>
          <a:bodyPr>
            <a:normAutofit fontScale="70000" lnSpcReduction="20000"/>
          </a:bodyPr>
          <a:lstStyle/>
          <a:p>
            <a:r>
              <a:rPr lang="en-US" sz="4600" b="1" dirty="0" smtClean="0">
                <a:solidFill>
                  <a:srgbClr val="FF0000"/>
                </a:solidFill>
                <a:effectLst>
                  <a:outerShdw blurRad="38100" dist="38100" dir="2700000" algn="tl">
                    <a:srgbClr val="000000">
                      <a:alpha val="43137"/>
                    </a:srgbClr>
                  </a:outerShdw>
                </a:effectLst>
              </a:rPr>
              <a:t>Inform, mutual help, and advocate for men and their families about prostate cancer</a:t>
            </a:r>
          </a:p>
          <a:p>
            <a:endParaRPr lang="en-US" sz="1400" b="1" dirty="0" smtClean="0">
              <a:solidFill>
                <a:srgbClr val="FF0000"/>
              </a:solidFill>
              <a:effectLst>
                <a:outerShdw blurRad="38100" dist="38100" dir="2700000" algn="tl">
                  <a:srgbClr val="000000">
                    <a:alpha val="43137"/>
                  </a:srgbClr>
                </a:outerShdw>
              </a:effectLst>
            </a:endParaRPr>
          </a:p>
          <a:p>
            <a:r>
              <a:rPr lang="en-US" sz="3400" b="1" dirty="0" smtClean="0">
                <a:solidFill>
                  <a:schemeClr val="tx1"/>
                </a:solidFill>
                <a:hlinkClick r:id="rId3"/>
              </a:rPr>
              <a:t>www.pccncalgary.org</a:t>
            </a:r>
            <a:endParaRPr lang="en-US" sz="3400" b="1" dirty="0" smtClean="0">
              <a:solidFill>
                <a:schemeClr val="tx1"/>
              </a:solidFill>
            </a:endParaRPr>
          </a:p>
          <a:p>
            <a:r>
              <a:rPr lang="en-US" sz="3400" b="1" dirty="0" smtClean="0">
                <a:solidFill>
                  <a:srgbClr val="3333FF"/>
                </a:solidFill>
                <a:hlinkClick r:id="rId4"/>
              </a:rPr>
              <a:t>www.youtube.com/user/pccncalgary</a:t>
            </a:r>
            <a:endParaRPr lang="en-US" sz="3400" b="1" dirty="0" smtClean="0">
              <a:solidFill>
                <a:srgbClr val="3333FF"/>
              </a:solidFill>
            </a:endParaRPr>
          </a:p>
          <a:p>
            <a:endParaRPr lang="en-US" sz="1400" b="1" dirty="0" smtClean="0">
              <a:solidFill>
                <a:srgbClr val="3333FF"/>
              </a:solidFill>
            </a:endParaRPr>
          </a:p>
          <a:p>
            <a:endParaRPr lang="en-US" sz="800" b="1" dirty="0" smtClean="0">
              <a:solidFill>
                <a:srgbClr val="FF0000"/>
              </a:solidFill>
            </a:endParaRPr>
          </a:p>
          <a:p>
            <a:r>
              <a:rPr lang="en-US" sz="4000" b="1" dirty="0" smtClean="0">
                <a:solidFill>
                  <a:srgbClr val="FF0000"/>
                </a:solidFill>
                <a:effectLst>
                  <a:outerShdw blurRad="38100" dist="38100" dir="2700000" algn="tl">
                    <a:srgbClr val="000000">
                      <a:alpha val="43137"/>
                    </a:srgbClr>
                  </a:outerShdw>
                </a:effectLst>
              </a:rPr>
              <a:t>Monthly Meetings</a:t>
            </a:r>
          </a:p>
          <a:p>
            <a:r>
              <a:rPr lang="en-US" sz="4000" b="1" dirty="0" smtClean="0">
                <a:solidFill>
                  <a:srgbClr val="FF0000"/>
                </a:solidFill>
                <a:effectLst>
                  <a:outerShdw blurRad="38100" dist="38100" dir="2700000" algn="tl">
                    <a:srgbClr val="000000">
                      <a:alpha val="43137"/>
                    </a:srgbClr>
                  </a:outerShdw>
                </a:effectLst>
              </a:rPr>
              <a:t>The Digital Examiner</a:t>
            </a:r>
          </a:p>
          <a:p>
            <a:r>
              <a:rPr lang="en-US" sz="4000" b="1" dirty="0" smtClean="0">
                <a:solidFill>
                  <a:srgbClr val="FF0000"/>
                </a:solidFill>
                <a:effectLst>
                  <a:outerShdw blurRad="38100" dist="38100" dir="2700000" algn="tl">
                    <a:srgbClr val="000000">
                      <a:alpha val="43137"/>
                    </a:srgbClr>
                  </a:outerShdw>
                </a:effectLst>
              </a:rPr>
              <a:t>Website </a:t>
            </a:r>
          </a:p>
          <a:p>
            <a:r>
              <a:rPr lang="en-US" sz="4000" b="1" dirty="0" smtClean="0">
                <a:solidFill>
                  <a:srgbClr val="FF0000"/>
                </a:solidFill>
                <a:effectLst>
                  <a:outerShdw blurRad="38100" dist="38100" dir="2700000" algn="tl">
                    <a:srgbClr val="000000">
                      <a:alpha val="43137"/>
                    </a:srgbClr>
                  </a:outerShdw>
                </a:effectLst>
              </a:rPr>
              <a:t>YouTube Channel</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39866"/>
            <a:ext cx="9144000" cy="1118134"/>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594" y="8468"/>
            <a:ext cx="2064006" cy="1238404"/>
          </a:xfrm>
          <a:prstGeom prst="rect">
            <a:avLst/>
          </a:prstGeom>
        </p:spPr>
      </p:pic>
      <p:sp>
        <p:nvSpPr>
          <p:cNvPr id="6" name="TextBox 5"/>
          <p:cNvSpPr txBox="1"/>
          <p:nvPr/>
        </p:nvSpPr>
        <p:spPr>
          <a:xfrm>
            <a:off x="0" y="12192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Tree>
    <p:extLst>
      <p:ext uri="{BB962C8B-B14F-4D97-AF65-F5344CB8AC3E}">
        <p14:creationId xmlns:p14="http://schemas.microsoft.com/office/powerpoint/2010/main" val="28936673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82064"/>
            <a:ext cx="4572000" cy="685801"/>
          </a:xfrm>
        </p:spPr>
        <p:txBody>
          <a:bodyPr>
            <a:noAutofit/>
          </a:bodyPr>
          <a:lstStyle/>
          <a:p>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Announcements</a:t>
            </a:r>
            <a:endParaRPr lang="en-US"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695"/>
            <a:ext cx="9144000" cy="1158240"/>
          </a:xfrm>
          <a:prstGeom prst="rect">
            <a:avLst/>
          </a:prstGeom>
        </p:spPr>
      </p:pic>
      <p:pic>
        <p:nvPicPr>
          <p:cNvPr id="1026" name="Picture 2" descr="C:\Documents and Settings\Robert Shiell\Local Settings\Temporary Internet Files\Content.IE5\M51YTY0I\MC90034185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59561"/>
            <a:ext cx="3048000" cy="22504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8468"/>
            <a:ext cx="2064006" cy="1238404"/>
          </a:xfrm>
          <a:prstGeom prst="rect">
            <a:avLst/>
          </a:prstGeom>
        </p:spPr>
      </p:pic>
      <p:sp>
        <p:nvSpPr>
          <p:cNvPr id="6" name="TextBox 5"/>
          <p:cNvSpPr txBox="1"/>
          <p:nvPr/>
        </p:nvSpPr>
        <p:spPr>
          <a:xfrm>
            <a:off x="3124200" y="3429000"/>
            <a:ext cx="5943600" cy="523220"/>
          </a:xfrm>
          <a:prstGeom prst="rect">
            <a:avLst/>
          </a:prstGeom>
          <a:noFill/>
        </p:spPr>
        <p:txBody>
          <a:bodyPr wrap="square" rtlCol="0">
            <a:spAutoFit/>
          </a:bodyPr>
          <a:lstStyle/>
          <a:p>
            <a:pPr marL="358775" indent="-358775">
              <a:buFont typeface="Arial" panose="020B0604020202020204" pitchFamily="34" charset="0"/>
              <a:buChar char="•"/>
            </a:pPr>
            <a:r>
              <a:rPr lang="en-CA" sz="2800" b="1" dirty="0" smtClean="0">
                <a:solidFill>
                  <a:srgbClr val="0000FF"/>
                </a:solidFill>
                <a:latin typeface="Times New Roman" panose="02020603050405020304" pitchFamily="18" charset="0"/>
                <a:cs typeface="Times New Roman" panose="02020603050405020304" pitchFamily="18" charset="0"/>
              </a:rPr>
              <a:t>Exec. Director –  Kelly Fedorowich</a:t>
            </a:r>
          </a:p>
        </p:txBody>
      </p:sp>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
        <p:nvSpPr>
          <p:cNvPr id="10" name="Subtitle 2"/>
          <p:cNvSpPr>
            <a:spLocks noGrp="1"/>
          </p:cNvSpPr>
          <p:nvPr>
            <p:ph type="subTitle" idx="1"/>
          </p:nvPr>
        </p:nvSpPr>
        <p:spPr>
          <a:xfrm>
            <a:off x="3124200" y="1600200"/>
            <a:ext cx="5403594" cy="1834642"/>
          </a:xfrm>
        </p:spPr>
        <p:txBody>
          <a:bodyPr>
            <a:normAutofit fontScale="92500"/>
          </a:bodyPr>
          <a:lstStyle/>
          <a:p>
            <a:pPr marL="457200" indent="-457200" algn="l">
              <a:lnSpc>
                <a:spcPct val="110000"/>
              </a:lnSpc>
              <a:spcBef>
                <a:spcPts val="0"/>
              </a:spcBef>
              <a:buFont typeface="Arial" panose="020B0604020202020204" pitchFamily="34" charset="0"/>
              <a:buChar char="•"/>
            </a:pPr>
            <a:r>
              <a:rPr lang="en-CA" b="1" i="1" dirty="0" smtClean="0">
                <a:solidFill>
                  <a:srgbClr val="C00000"/>
                </a:solidFill>
              </a:rPr>
              <a:t>Annual </a:t>
            </a:r>
            <a:r>
              <a:rPr lang="en-CA" b="1" i="1" dirty="0">
                <a:solidFill>
                  <a:srgbClr val="C00000"/>
                </a:solidFill>
              </a:rPr>
              <a:t>General </a:t>
            </a:r>
            <a:r>
              <a:rPr lang="en-CA" b="1" i="1" dirty="0" smtClean="0">
                <a:solidFill>
                  <a:srgbClr val="C00000"/>
                </a:solidFill>
              </a:rPr>
              <a:t>Meeting 	May 10</a:t>
            </a:r>
            <a:r>
              <a:rPr lang="en-CA" b="1" i="1" baseline="30000" dirty="0" smtClean="0">
                <a:solidFill>
                  <a:srgbClr val="C00000"/>
                </a:solidFill>
              </a:rPr>
              <a:t>th</a:t>
            </a:r>
            <a:r>
              <a:rPr lang="en-CA" b="1" i="1" dirty="0" smtClean="0">
                <a:solidFill>
                  <a:srgbClr val="C00000"/>
                </a:solidFill>
              </a:rPr>
              <a:t> </a:t>
            </a:r>
          </a:p>
          <a:p>
            <a:pPr marL="457200" indent="-457200" algn="l">
              <a:lnSpc>
                <a:spcPct val="110000"/>
              </a:lnSpc>
              <a:spcBef>
                <a:spcPts val="0"/>
              </a:spcBef>
              <a:buFont typeface="Arial" panose="020B0604020202020204" pitchFamily="34" charset="0"/>
              <a:buChar char="•"/>
            </a:pPr>
            <a:r>
              <a:rPr lang="en-CA" b="1" i="1" dirty="0" smtClean="0">
                <a:solidFill>
                  <a:srgbClr val="C00000"/>
                </a:solidFill>
              </a:rPr>
              <a:t>Election of board of directors</a:t>
            </a:r>
          </a:p>
        </p:txBody>
      </p:sp>
    </p:spTree>
    <p:extLst>
      <p:ext uri="{BB962C8B-B14F-4D97-AF65-F5344CB8AC3E}">
        <p14:creationId xmlns:p14="http://schemas.microsoft.com/office/powerpoint/2010/main" val="2266528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99760"/>
            <a:ext cx="9144000" cy="1158240"/>
          </a:xfrm>
          <a:prstGeom prst="rect">
            <a:avLst/>
          </a:prstGeom>
        </p:spPr>
      </p:pic>
      <p:sp>
        <p:nvSpPr>
          <p:cNvPr id="8" name="TextBox 7"/>
          <p:cNvSpPr txBox="1"/>
          <p:nvPr/>
        </p:nvSpPr>
        <p:spPr>
          <a:xfrm>
            <a:off x="1143000" y="1565970"/>
            <a:ext cx="7010400" cy="2677656"/>
          </a:xfrm>
          <a:prstGeom prst="rect">
            <a:avLst/>
          </a:prstGeom>
          <a:noFill/>
        </p:spPr>
        <p:txBody>
          <a:bodyPr wrap="square" rtlCol="0">
            <a:spAutoFit/>
          </a:bodyPr>
          <a:lstStyle/>
          <a:p>
            <a:pPr algn="ctr"/>
            <a:r>
              <a:rPr lang="en-CA" sz="3200" b="1" dirty="0" smtClean="0">
                <a:solidFill>
                  <a:schemeClr val="tx2">
                    <a:lumMod val="75000"/>
                  </a:schemeClr>
                </a:solidFill>
              </a:rPr>
              <a:t>See you at our next regular meeting</a:t>
            </a:r>
          </a:p>
          <a:p>
            <a:pPr algn="ctr"/>
            <a:endParaRPr lang="en-CA" sz="800" b="1" dirty="0" smtClean="0">
              <a:solidFill>
                <a:srgbClr val="FF0000"/>
              </a:solidFill>
              <a:effectLst>
                <a:outerShdw blurRad="38100" dist="38100" dir="2700000" algn="tl">
                  <a:srgbClr val="000000">
                    <a:alpha val="43137"/>
                  </a:srgbClr>
                </a:outerShdw>
              </a:effectLst>
            </a:endParaRPr>
          </a:p>
          <a:p>
            <a:pPr algn="ctr"/>
            <a:r>
              <a:rPr lang="en-CA" sz="3200" b="1" dirty="0" smtClean="0">
                <a:solidFill>
                  <a:srgbClr val="FF0000"/>
                </a:solidFill>
                <a:effectLst>
                  <a:outerShdw blurRad="38100" dist="38100" dir="2700000" algn="tl">
                    <a:srgbClr val="000000">
                      <a:alpha val="43137"/>
                    </a:srgbClr>
                  </a:outerShdw>
                </a:effectLst>
              </a:rPr>
              <a:t>Tuesday, March </a:t>
            </a:r>
            <a:r>
              <a:rPr lang="en-CA" sz="3200" b="1" dirty="0">
                <a:solidFill>
                  <a:srgbClr val="FF0000"/>
                </a:solidFill>
                <a:effectLst>
                  <a:outerShdw blurRad="38100" dist="38100" dir="2700000" algn="tl">
                    <a:srgbClr val="000000">
                      <a:alpha val="43137"/>
                    </a:srgbClr>
                  </a:outerShdw>
                </a:effectLst>
              </a:rPr>
              <a:t>8</a:t>
            </a:r>
            <a:r>
              <a:rPr lang="en-CA" sz="3200" b="1" baseline="30000" dirty="0" smtClean="0">
                <a:solidFill>
                  <a:srgbClr val="FF0000"/>
                </a:solidFill>
                <a:effectLst>
                  <a:outerShdw blurRad="38100" dist="38100" dir="2700000" algn="tl">
                    <a:srgbClr val="000000">
                      <a:alpha val="43137"/>
                    </a:srgbClr>
                  </a:outerShdw>
                </a:effectLst>
              </a:rPr>
              <a:t>th</a:t>
            </a:r>
            <a:r>
              <a:rPr lang="en-CA" sz="3200" b="1" dirty="0" smtClean="0">
                <a:solidFill>
                  <a:srgbClr val="FF0000"/>
                </a:solidFill>
                <a:effectLst>
                  <a:outerShdw blurRad="38100" dist="38100" dir="2700000" algn="tl">
                    <a:srgbClr val="000000">
                      <a:alpha val="43137"/>
                    </a:srgbClr>
                  </a:outerShdw>
                </a:effectLst>
              </a:rPr>
              <a:t> at 7:30 PM</a:t>
            </a:r>
            <a:endParaRPr lang="en-CA" sz="3200" b="1" baseline="30000" dirty="0" smtClean="0">
              <a:solidFill>
                <a:srgbClr val="FF0000"/>
              </a:solidFill>
              <a:effectLst>
                <a:outerShdw blurRad="38100" dist="38100" dir="2700000" algn="tl">
                  <a:srgbClr val="000000">
                    <a:alpha val="43137"/>
                  </a:srgbClr>
                </a:outerShdw>
              </a:effectLst>
            </a:endParaRPr>
          </a:p>
          <a:p>
            <a:pPr algn="ctr"/>
            <a:r>
              <a:rPr lang="en-CA" sz="3200" b="1" dirty="0" smtClean="0">
                <a:solidFill>
                  <a:srgbClr val="FF0000"/>
                </a:solidFill>
                <a:effectLst>
                  <a:outerShdw blurRad="38100" dist="38100" dir="2700000" algn="tl">
                    <a:srgbClr val="000000">
                      <a:alpha val="43137"/>
                    </a:srgbClr>
                  </a:outerShdw>
                </a:effectLst>
              </a:rPr>
              <a:t>Kerby Centre</a:t>
            </a:r>
          </a:p>
          <a:p>
            <a:pPr algn="ctr"/>
            <a:r>
              <a:rPr lang="en-CA" sz="2800" b="1" i="1" dirty="0" smtClean="0">
                <a:solidFill>
                  <a:schemeClr val="tx2">
                    <a:lumMod val="60000"/>
                    <a:lumOff val="40000"/>
                  </a:schemeClr>
                </a:solidFill>
                <a:effectLst>
                  <a:outerShdw blurRad="38100" dist="38100" dir="2700000" algn="tl">
                    <a:srgbClr val="000000">
                      <a:alpha val="43137"/>
                    </a:srgbClr>
                  </a:outerShdw>
                </a:effectLst>
                <a:latin typeface="Comic Sans MS" panose="030F0702030302020204" pitchFamily="66" charset="0"/>
              </a:rPr>
              <a:t>Dr Siraj Hussain, TBCC</a:t>
            </a:r>
          </a:p>
          <a:p>
            <a:pPr algn="ctr"/>
            <a:endParaRPr lang="en-CA" sz="800" b="1" dirty="0" smtClean="0">
              <a:solidFill>
                <a:srgbClr val="3333FF"/>
              </a:solidFill>
              <a:effectLst>
                <a:outerShdw blurRad="38100" dist="38100" dir="2700000" algn="tl">
                  <a:srgbClr val="000000">
                    <a:alpha val="43137"/>
                  </a:srgbClr>
                </a:outerShdw>
              </a:effectLst>
            </a:endParaRPr>
          </a:p>
          <a:p>
            <a:pPr marL="457200" indent="-284163">
              <a:buFont typeface="Wingdings" panose="05000000000000000000" pitchFamily="2" charset="2"/>
              <a:buChar char="§"/>
            </a:pPr>
            <a:r>
              <a:rPr lang="en-CA" sz="2800" b="1" dirty="0" smtClean="0">
                <a:solidFill>
                  <a:srgbClr val="3333FF"/>
                </a:solidFill>
                <a:effectLst>
                  <a:outerShdw blurRad="38100" dist="38100" dir="2700000" algn="tl">
                    <a:srgbClr val="000000">
                      <a:alpha val="43137"/>
                    </a:srgbClr>
                  </a:outerShdw>
                </a:effectLst>
              </a:rPr>
              <a:t>Pre-meeting </a:t>
            </a:r>
            <a:r>
              <a:rPr lang="en-CA" sz="2800" b="1" dirty="0">
                <a:solidFill>
                  <a:srgbClr val="3333FF"/>
                </a:solidFill>
                <a:effectLst>
                  <a:outerShdw blurRad="38100" dist="38100" dir="2700000" algn="tl">
                    <a:srgbClr val="000000">
                      <a:alpha val="43137"/>
                    </a:srgbClr>
                  </a:outerShdw>
                </a:effectLst>
              </a:rPr>
              <a:t>programs </a:t>
            </a:r>
            <a:r>
              <a:rPr lang="en-CA" sz="2800" b="1" dirty="0" smtClean="0">
                <a:solidFill>
                  <a:srgbClr val="3333FF"/>
                </a:solidFill>
                <a:effectLst>
                  <a:outerShdw blurRad="38100" dist="38100" dir="2700000" algn="tl">
                    <a:srgbClr val="000000">
                      <a:alpha val="43137"/>
                    </a:srgbClr>
                  </a:outerShdw>
                </a:effectLst>
              </a:rPr>
              <a:t>at 6:30 PM</a:t>
            </a:r>
            <a:endParaRPr lang="en-CA" sz="2800" b="1" dirty="0">
              <a:solidFill>
                <a:srgbClr val="3333FF"/>
              </a:solidFill>
              <a:effectLst>
                <a:outerShdw blurRad="38100" dist="38100" dir="2700000" algn="tl">
                  <a:srgbClr val="000000">
                    <a:alpha val="43137"/>
                  </a:srgbClr>
                </a:outerShdw>
              </a:effectLst>
            </a:endParaRPr>
          </a:p>
        </p:txBody>
      </p:sp>
      <p:sp>
        <p:nvSpPr>
          <p:cNvPr id="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2" name="TextBox 1"/>
          <p:cNvSpPr txBox="1"/>
          <p:nvPr/>
        </p:nvSpPr>
        <p:spPr>
          <a:xfrm>
            <a:off x="2133600" y="400601"/>
            <a:ext cx="4953000" cy="707886"/>
          </a:xfrm>
          <a:prstGeom prst="rect">
            <a:avLst/>
          </a:prstGeom>
          <a:noFill/>
        </p:spPr>
        <p:txBody>
          <a:bodyPr wrap="square" rtlCol="0">
            <a:spAutoFit/>
          </a:bodyPr>
          <a:lstStyle/>
          <a:p>
            <a:pPr algn="ctr"/>
            <a:r>
              <a:rPr lang="en-CA" sz="4000" b="1" dirty="0" smtClean="0">
                <a:solidFill>
                  <a:srgbClr val="0070C0"/>
                </a:solidFill>
                <a:latin typeface="Comic Sans MS" panose="030F0702030302020204" pitchFamily="66" charset="0"/>
              </a:rPr>
              <a:t>March Meeting</a:t>
            </a:r>
            <a:endParaRPr lang="en-CA" sz="4000" b="1" dirty="0">
              <a:solidFill>
                <a:srgbClr val="0070C0"/>
              </a:solidFill>
              <a:latin typeface="Comic Sans MS" panose="030F0702030302020204" pitchFamily="66"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19602"/>
            <a:ext cx="1981200" cy="129924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069"/>
            <a:ext cx="2064006" cy="1238404"/>
          </a:xfrm>
          <a:prstGeom prst="rect">
            <a:avLst/>
          </a:prstGeom>
        </p:spPr>
      </p:pic>
      <p:sp>
        <p:nvSpPr>
          <p:cNvPr id="11" name="TextBox 10"/>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Tree>
    <p:extLst>
      <p:ext uri="{BB962C8B-B14F-4D97-AF65-F5344CB8AC3E}">
        <p14:creationId xmlns:p14="http://schemas.microsoft.com/office/powerpoint/2010/main" val="28225131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
            <a:ext cx="5410200" cy="685801"/>
          </a:xfrm>
        </p:spPr>
        <p:txBody>
          <a:bodyPr>
            <a:noAutofit/>
          </a:bodyPr>
          <a:lstStyle/>
          <a:p>
            <a:r>
              <a:rPr lang="en-US" sz="3600" b="1" dirty="0" smtClean="0">
                <a:solidFill>
                  <a:srgbClr val="C00000"/>
                </a:solidFill>
                <a:latin typeface="Comic Sans MS" panose="030F0702030302020204" pitchFamily="66" charset="0"/>
              </a:rPr>
              <a:t>Tonight’s Presentations</a:t>
            </a:r>
            <a:endParaRPr lang="en-US" sz="3600" b="1" dirty="0">
              <a:solidFill>
                <a:srgbClr val="C00000"/>
              </a:solidFill>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96" y="5663665"/>
            <a:ext cx="9143999" cy="115824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68"/>
            <a:ext cx="2064006" cy="1238404"/>
          </a:xfrm>
          <a:prstGeom prst="rect">
            <a:avLst/>
          </a:prstGeom>
        </p:spPr>
      </p:pic>
      <p:sp>
        <p:nvSpPr>
          <p:cNvPr id="3" name="TextBox 2"/>
          <p:cNvSpPr txBox="1"/>
          <p:nvPr/>
        </p:nvSpPr>
        <p:spPr>
          <a:xfrm>
            <a:off x="1371600" y="1295400"/>
            <a:ext cx="6553200" cy="1569660"/>
          </a:xfrm>
          <a:prstGeom prst="rect">
            <a:avLst/>
          </a:prstGeom>
          <a:noFill/>
        </p:spPr>
        <p:txBody>
          <a:bodyPr wrap="square" rtlCol="0">
            <a:spAutoFit/>
          </a:bodyPr>
          <a:lstStyle/>
          <a:p>
            <a:pPr algn="ctr"/>
            <a:r>
              <a:rPr lang="en-CA" sz="3200" dirty="0" smtClean="0">
                <a:solidFill>
                  <a:srgbClr val="3333FF"/>
                </a:solidFill>
                <a:effectLst>
                  <a:outerShdw blurRad="38100" dist="38100" dir="2700000" algn="tl">
                    <a:srgbClr val="000000">
                      <a:alpha val="43137"/>
                    </a:srgbClr>
                  </a:outerShdw>
                </a:effectLst>
              </a:rPr>
              <a:t>A Personal Journey &amp; Prostate Cancer Research Institute Conference</a:t>
            </a:r>
            <a:r>
              <a:rPr lang="en-CA" sz="3200" dirty="0">
                <a:solidFill>
                  <a:srgbClr val="3333FF"/>
                </a:solidFill>
                <a:effectLst>
                  <a:outerShdw blurRad="38100" dist="38100" dir="2700000" algn="tl">
                    <a:srgbClr val="000000">
                      <a:alpha val="43137"/>
                    </a:srgbClr>
                  </a:outerShdw>
                </a:effectLst>
              </a:rPr>
              <a:t> </a:t>
            </a:r>
            <a:r>
              <a:rPr lang="en-CA" sz="3200" dirty="0" smtClean="0">
                <a:solidFill>
                  <a:srgbClr val="3333FF"/>
                </a:solidFill>
                <a:effectLst>
                  <a:outerShdw blurRad="38100" dist="38100" dir="2700000" algn="tl">
                    <a:srgbClr val="000000">
                      <a:alpha val="43137"/>
                    </a:srgbClr>
                  </a:outerShdw>
                </a:effectLst>
              </a:rPr>
              <a:t>September 2015</a:t>
            </a:r>
            <a:endParaRPr lang="en-CA" sz="3200" dirty="0">
              <a:solidFill>
                <a:srgbClr val="3333FF"/>
              </a:solidFill>
              <a:effectLst>
                <a:outerShdw blurRad="38100" dist="38100" dir="2700000" algn="tl">
                  <a:srgbClr val="000000">
                    <a:alpha val="43137"/>
                  </a:srgbClr>
                </a:outerShdw>
              </a:effectLst>
            </a:endParaRPr>
          </a:p>
        </p:txBody>
      </p:sp>
      <p:sp>
        <p:nvSpPr>
          <p:cNvPr id="4" name="Rectangle 3"/>
          <p:cNvSpPr/>
          <p:nvPr/>
        </p:nvSpPr>
        <p:spPr>
          <a:xfrm>
            <a:off x="381000" y="2820412"/>
            <a:ext cx="8305800" cy="3046988"/>
          </a:xfrm>
          <a:prstGeom prst="rect">
            <a:avLst/>
          </a:prstGeom>
        </p:spPr>
        <p:txBody>
          <a:bodyPr wrap="square">
            <a:spAutoFit/>
          </a:bodyPr>
          <a:lstStyle/>
          <a:p>
            <a:pPr marL="914400" lvl="1" indent="-457200">
              <a:lnSpc>
                <a:spcPct val="150000"/>
              </a:lnSpc>
              <a:buFont typeface="Wingdings" panose="05000000000000000000" pitchFamily="2" charset="2"/>
              <a:buChar char="§"/>
            </a:pPr>
            <a:r>
              <a:rPr lang="en-US" sz="3200" b="1" i="1" dirty="0" smtClean="0">
                <a:solidFill>
                  <a:schemeClr val="tx2"/>
                </a:solidFill>
                <a:effectLst>
                  <a:outerShdw blurRad="38100" dist="38100" dir="2700000" algn="tl">
                    <a:srgbClr val="000000">
                      <a:alpha val="43137"/>
                    </a:srgbClr>
                  </a:outerShdw>
                </a:effectLst>
                <a:latin typeface="Calibri" panose="020F0502020204030204" pitchFamily="34" charset="0"/>
              </a:rPr>
              <a:t>Rick </a:t>
            </a:r>
            <a:r>
              <a:rPr lang="en-US" sz="3200" b="1" i="1" dirty="0">
                <a:solidFill>
                  <a:schemeClr val="tx2"/>
                </a:solidFill>
                <a:effectLst>
                  <a:outerShdw blurRad="38100" dist="38100" dir="2700000" algn="tl">
                    <a:srgbClr val="000000">
                      <a:alpha val="43137"/>
                    </a:srgbClr>
                  </a:outerShdw>
                </a:effectLst>
                <a:latin typeface="Calibri" panose="020F0502020204030204" pitchFamily="34" charset="0"/>
              </a:rPr>
              <a:t>Brown – </a:t>
            </a:r>
            <a:r>
              <a:rPr lang="en-US" sz="3200" b="1" i="1" dirty="0" smtClean="0">
                <a:solidFill>
                  <a:schemeClr val="tx2"/>
                </a:solidFill>
                <a:effectLst>
                  <a:outerShdw blurRad="38100" dist="38100" dir="2700000" algn="tl">
                    <a:srgbClr val="000000">
                      <a:alpha val="43137"/>
                    </a:srgbClr>
                  </a:outerShdw>
                </a:effectLst>
                <a:latin typeface="Calibri" panose="020F0502020204030204" pitchFamily="34" charset="0"/>
              </a:rPr>
              <a:t>Conference </a:t>
            </a:r>
            <a:r>
              <a:rPr lang="en-US" sz="3200" b="1" i="1" dirty="0">
                <a:solidFill>
                  <a:schemeClr val="tx2"/>
                </a:solidFill>
                <a:effectLst>
                  <a:outerShdw blurRad="38100" dist="38100" dir="2700000" algn="tl">
                    <a:srgbClr val="000000">
                      <a:alpha val="43137"/>
                    </a:srgbClr>
                  </a:outerShdw>
                </a:effectLst>
                <a:latin typeface="Calibri" panose="020F0502020204030204" pitchFamily="34" charset="0"/>
              </a:rPr>
              <a:t>summary</a:t>
            </a:r>
          </a:p>
          <a:p>
            <a:pPr marL="914400" lvl="1" indent="-457200">
              <a:lnSpc>
                <a:spcPct val="150000"/>
              </a:lnSpc>
              <a:buFont typeface="Wingdings" panose="05000000000000000000" pitchFamily="2" charset="2"/>
              <a:buChar char="§"/>
            </a:pPr>
            <a:r>
              <a:rPr lang="en-US" sz="3200" b="1" i="1" dirty="0">
                <a:solidFill>
                  <a:schemeClr val="tx2"/>
                </a:solidFill>
                <a:effectLst>
                  <a:outerShdw blurRad="38100" dist="38100" dir="2700000" algn="tl">
                    <a:srgbClr val="000000">
                      <a:alpha val="43137"/>
                    </a:srgbClr>
                  </a:outerShdw>
                </a:effectLst>
                <a:latin typeface="Calibri" panose="020F0502020204030204" pitchFamily="34" charset="0"/>
              </a:rPr>
              <a:t>Willem Smink – </a:t>
            </a:r>
            <a:r>
              <a:rPr lang="en-US" sz="3200" b="1" i="1" dirty="0" err="1">
                <a:solidFill>
                  <a:schemeClr val="tx2"/>
                </a:solidFill>
                <a:effectLst>
                  <a:outerShdw blurRad="38100" dist="38100" dir="2700000" algn="tl">
                    <a:srgbClr val="000000">
                      <a:alpha val="43137"/>
                    </a:srgbClr>
                  </a:outerShdw>
                </a:effectLst>
                <a:latin typeface="Calibri" panose="020F0502020204030204" pitchFamily="34" charset="0"/>
              </a:rPr>
              <a:t>Metatstatic</a:t>
            </a:r>
            <a:r>
              <a:rPr lang="en-US" sz="3200" b="1" i="1" dirty="0">
                <a:solidFill>
                  <a:schemeClr val="tx2"/>
                </a:solidFill>
                <a:effectLst>
                  <a:outerShdw blurRad="38100" dist="38100" dir="2700000" algn="tl">
                    <a:srgbClr val="000000">
                      <a:alpha val="43137"/>
                    </a:srgbClr>
                  </a:outerShdw>
                </a:effectLst>
                <a:latin typeface="Calibri" panose="020F0502020204030204" pitchFamily="34" charset="0"/>
              </a:rPr>
              <a:t> PCa </a:t>
            </a:r>
            <a:r>
              <a:rPr lang="en-US" sz="3200" b="1" i="1" dirty="0" smtClean="0">
                <a:solidFill>
                  <a:schemeClr val="tx2"/>
                </a:solidFill>
                <a:effectLst>
                  <a:outerShdw blurRad="38100" dist="38100" dir="2700000" algn="tl">
                    <a:srgbClr val="000000">
                      <a:alpha val="43137"/>
                    </a:srgbClr>
                  </a:outerShdw>
                </a:effectLst>
                <a:latin typeface="Calibri" panose="020F0502020204030204" pitchFamily="34" charset="0"/>
              </a:rPr>
              <a:t>treatment</a:t>
            </a:r>
          </a:p>
          <a:p>
            <a:pPr marL="914400" lvl="1" indent="-457200">
              <a:lnSpc>
                <a:spcPct val="150000"/>
              </a:lnSpc>
              <a:buFont typeface="Wingdings" panose="05000000000000000000" pitchFamily="2" charset="2"/>
              <a:buChar char="§"/>
            </a:pPr>
            <a:r>
              <a:rPr lang="en-US" sz="3200" b="1" i="1" dirty="0" smtClean="0">
                <a:solidFill>
                  <a:schemeClr val="tx2"/>
                </a:solidFill>
                <a:effectLst>
                  <a:outerShdw blurRad="38100" dist="38100" dir="2700000" algn="tl">
                    <a:srgbClr val="000000">
                      <a:alpha val="43137"/>
                    </a:srgbClr>
                  </a:outerShdw>
                </a:effectLst>
                <a:latin typeface="Calibri" panose="020F0502020204030204" pitchFamily="34" charset="0"/>
              </a:rPr>
              <a:t>Bob Dixon </a:t>
            </a:r>
            <a:r>
              <a:rPr lang="en-US" sz="3200" b="1" i="1" dirty="0">
                <a:solidFill>
                  <a:schemeClr val="tx2"/>
                </a:solidFill>
                <a:effectLst>
                  <a:outerShdw blurRad="38100" dist="38100" dir="2700000" algn="tl">
                    <a:srgbClr val="000000">
                      <a:alpha val="43137"/>
                    </a:srgbClr>
                  </a:outerShdw>
                </a:effectLst>
                <a:latin typeface="Calibri" panose="020F0502020204030204" pitchFamily="34" charset="0"/>
              </a:rPr>
              <a:t>– </a:t>
            </a:r>
            <a:r>
              <a:rPr lang="en-US" sz="3200" b="1" i="1" dirty="0" smtClean="0">
                <a:solidFill>
                  <a:schemeClr val="tx2"/>
                </a:solidFill>
                <a:effectLst>
                  <a:outerShdw blurRad="38100" dist="38100" dir="2700000" algn="tl">
                    <a:srgbClr val="000000">
                      <a:alpha val="43137"/>
                    </a:srgbClr>
                  </a:outerShdw>
                </a:effectLst>
                <a:latin typeface="Calibri" panose="020F0502020204030204" pitchFamily="34" charset="0"/>
              </a:rPr>
              <a:t>Active surveillance</a:t>
            </a:r>
            <a:endParaRPr lang="en-US" sz="3200" b="1" i="1" dirty="0">
              <a:solidFill>
                <a:schemeClr val="tx2"/>
              </a:solidFill>
              <a:effectLst>
                <a:outerShdw blurRad="38100" dist="38100" dir="2700000" algn="tl">
                  <a:srgbClr val="000000">
                    <a:alpha val="43137"/>
                  </a:srgbClr>
                </a:outerShdw>
              </a:effectLst>
              <a:latin typeface="Calibri" panose="020F0502020204030204" pitchFamily="34" charset="0"/>
            </a:endParaRPr>
          </a:p>
          <a:p>
            <a:pPr marL="914400" lvl="1" indent="-457200">
              <a:lnSpc>
                <a:spcPct val="150000"/>
              </a:lnSpc>
              <a:buFont typeface="Wingdings" panose="05000000000000000000" pitchFamily="2" charset="2"/>
              <a:buChar char="§"/>
            </a:pPr>
            <a:r>
              <a:rPr lang="en-US" sz="3200" b="1" i="1" dirty="0" smtClean="0">
                <a:solidFill>
                  <a:schemeClr val="tx2"/>
                </a:solidFill>
                <a:effectLst>
                  <a:outerShdw blurRad="38100" dist="38100" dir="2700000" algn="tl">
                    <a:srgbClr val="000000">
                      <a:alpha val="43137"/>
                    </a:srgbClr>
                  </a:outerShdw>
                </a:effectLst>
                <a:latin typeface="Calibri" panose="020F0502020204030204" pitchFamily="34" charset="0"/>
              </a:rPr>
              <a:t>Stewart </a:t>
            </a:r>
            <a:r>
              <a:rPr lang="en-US" sz="3200" b="1" i="1" dirty="0">
                <a:solidFill>
                  <a:schemeClr val="tx2"/>
                </a:solidFill>
                <a:effectLst>
                  <a:outerShdw blurRad="38100" dist="38100" dir="2700000" algn="tl">
                    <a:srgbClr val="000000">
                      <a:alpha val="43137"/>
                    </a:srgbClr>
                  </a:outerShdw>
                </a:effectLst>
                <a:latin typeface="Calibri" panose="020F0502020204030204" pitchFamily="34" charset="0"/>
              </a:rPr>
              <a:t>Campbell – My 8-year PCa </a:t>
            </a:r>
            <a:r>
              <a:rPr lang="en-US" sz="3200" b="1" i="1" dirty="0" smtClean="0">
                <a:solidFill>
                  <a:schemeClr val="tx2"/>
                </a:solidFill>
                <a:effectLst>
                  <a:outerShdw blurRad="38100" dist="38100" dir="2700000" algn="tl">
                    <a:srgbClr val="000000">
                      <a:alpha val="43137"/>
                    </a:srgbClr>
                  </a:outerShdw>
                </a:effectLst>
                <a:latin typeface="Calibri" panose="020F0502020204030204" pitchFamily="34" charset="0"/>
              </a:rPr>
              <a:t>journey</a:t>
            </a:r>
            <a:endParaRPr lang="en-US" sz="3200" b="1" i="1"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Tree>
    <p:extLst>
      <p:ext uri="{BB962C8B-B14F-4D97-AF65-F5344CB8AC3E}">
        <p14:creationId xmlns:p14="http://schemas.microsoft.com/office/powerpoint/2010/main" val="37937353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txBody>
          <a:bodyPr>
            <a:normAutofit fontScale="90000"/>
          </a:bodyPr>
          <a:lstStyle/>
          <a:p>
            <a:r>
              <a:rPr lang="en-US" dirty="0" smtClean="0"/>
              <a:t>Castrate Resistant  PC Treatment </a:t>
            </a:r>
            <a:r>
              <a:rPr lang="en-US" dirty="0" smtClean="0"/>
              <a:t>Options</a:t>
            </a:r>
            <a:br>
              <a:rPr lang="en-US" dirty="0" smtClean="0"/>
            </a:br>
            <a:r>
              <a:rPr lang="en-US" dirty="0" smtClean="0"/>
              <a:t>Willem Smink</a:t>
            </a:r>
            <a:endParaRPr lang="en-CA" dirty="0"/>
          </a:p>
        </p:txBody>
      </p:sp>
    </p:spTree>
    <p:extLst>
      <p:ext uri="{BB962C8B-B14F-4D97-AF65-F5344CB8AC3E}">
        <p14:creationId xmlns:p14="http://schemas.microsoft.com/office/powerpoint/2010/main" val="3902705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History</a:t>
            </a:r>
            <a:endParaRPr lang="en-CA" dirty="0"/>
          </a:p>
        </p:txBody>
      </p:sp>
      <p:sp>
        <p:nvSpPr>
          <p:cNvPr id="3" name="Content Placeholder 2"/>
          <p:cNvSpPr>
            <a:spLocks noGrp="1"/>
          </p:cNvSpPr>
          <p:nvPr>
            <p:ph idx="1"/>
          </p:nvPr>
        </p:nvSpPr>
        <p:spPr/>
        <p:txBody>
          <a:bodyPr/>
          <a:lstStyle/>
          <a:p>
            <a:r>
              <a:rPr lang="en-US" dirty="0" smtClean="0"/>
              <a:t>Radical Prostatectomy – Dec 2007</a:t>
            </a:r>
          </a:p>
          <a:p>
            <a:r>
              <a:rPr lang="en-US" dirty="0" smtClean="0"/>
              <a:t>Radiation Treatment – July 2009</a:t>
            </a:r>
          </a:p>
          <a:p>
            <a:r>
              <a:rPr lang="en-US" dirty="0" smtClean="0"/>
              <a:t>Androgen Deprivation Therapy – Oct 2013</a:t>
            </a:r>
          </a:p>
          <a:p>
            <a:endParaRPr lang="en-US" dirty="0"/>
          </a:p>
          <a:p>
            <a:r>
              <a:rPr lang="en-US" dirty="0" smtClean="0"/>
              <a:t>The PCRI Conference would be a good way to find out about the latest treatment options for castrate resistant prostate cancer</a:t>
            </a:r>
          </a:p>
          <a:p>
            <a:endParaRPr lang="en-US" dirty="0"/>
          </a:p>
        </p:txBody>
      </p:sp>
    </p:spTree>
    <p:extLst>
      <p:ext uri="{BB962C8B-B14F-4D97-AF65-F5344CB8AC3E}">
        <p14:creationId xmlns:p14="http://schemas.microsoft.com/office/powerpoint/2010/main" val="1488220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ADT Treatment</a:t>
            </a:r>
            <a:endParaRPr lang="en-CA" dirty="0"/>
          </a:p>
        </p:txBody>
      </p:sp>
      <p:sp>
        <p:nvSpPr>
          <p:cNvPr id="3" name="Content Placeholder 2"/>
          <p:cNvSpPr>
            <a:spLocks noGrp="1"/>
          </p:cNvSpPr>
          <p:nvPr>
            <p:ph idx="1"/>
          </p:nvPr>
        </p:nvSpPr>
        <p:spPr/>
        <p:txBody>
          <a:bodyPr/>
          <a:lstStyle/>
          <a:p>
            <a:r>
              <a:rPr lang="en-US" dirty="0" smtClean="0"/>
              <a:t>Initial standard treatments</a:t>
            </a:r>
          </a:p>
          <a:p>
            <a:pPr lvl="1"/>
            <a:r>
              <a:rPr lang="en-US" dirty="0" err="1" smtClean="0"/>
              <a:t>Eligard</a:t>
            </a:r>
            <a:r>
              <a:rPr lang="en-US" dirty="0" smtClean="0"/>
              <a:t> (leuprolide)</a:t>
            </a:r>
          </a:p>
          <a:p>
            <a:pPr lvl="1"/>
            <a:r>
              <a:rPr lang="en-US" dirty="0" smtClean="0"/>
              <a:t>Orchiectomy</a:t>
            </a:r>
          </a:p>
          <a:p>
            <a:r>
              <a:rPr lang="en-US" dirty="0" smtClean="0"/>
              <a:t>Both options reduce androgen levels</a:t>
            </a:r>
          </a:p>
          <a:p>
            <a:r>
              <a:rPr lang="en-US" dirty="0" smtClean="0"/>
              <a:t>Have been in use for many years</a:t>
            </a:r>
            <a:endParaRPr lang="en-US" dirty="0"/>
          </a:p>
          <a:p>
            <a:pPr lvl="1"/>
            <a:endParaRPr lang="en-US" dirty="0" smtClean="0"/>
          </a:p>
          <a:p>
            <a:endParaRPr lang="en-CA" dirty="0"/>
          </a:p>
        </p:txBody>
      </p:sp>
    </p:spTree>
    <p:extLst>
      <p:ext uri="{BB962C8B-B14F-4D97-AF65-F5344CB8AC3E}">
        <p14:creationId xmlns:p14="http://schemas.microsoft.com/office/powerpoint/2010/main" val="17668135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Some Current ADT Options</a:t>
            </a:r>
            <a:endParaRPr lang="en-CA" dirty="0"/>
          </a:p>
        </p:txBody>
      </p:sp>
      <p:sp>
        <p:nvSpPr>
          <p:cNvPr id="3" name="Content Placeholder 2"/>
          <p:cNvSpPr>
            <a:spLocks noGrp="1"/>
          </p:cNvSpPr>
          <p:nvPr>
            <p:ph idx="1"/>
          </p:nvPr>
        </p:nvSpPr>
        <p:spPr/>
        <p:txBody>
          <a:bodyPr>
            <a:normAutofit/>
          </a:bodyPr>
          <a:lstStyle/>
          <a:p>
            <a:r>
              <a:rPr lang="en-US" dirty="0" err="1" smtClean="0"/>
              <a:t>Abiraterone</a:t>
            </a:r>
            <a:r>
              <a:rPr lang="en-US" dirty="0" smtClean="0"/>
              <a:t> – lowers androgen levels</a:t>
            </a:r>
          </a:p>
          <a:p>
            <a:r>
              <a:rPr lang="en-US" dirty="0" smtClean="0"/>
              <a:t>Enzalutamide – inhibits androgen receptors</a:t>
            </a:r>
          </a:p>
          <a:p>
            <a:r>
              <a:rPr lang="en-US" sz="2400" dirty="0" smtClean="0"/>
              <a:t>Clinical research as to how best apply these drugs is on going</a:t>
            </a:r>
            <a:r>
              <a:rPr lang="en-US" sz="2800" dirty="0" smtClean="0"/>
              <a:t>.</a:t>
            </a:r>
          </a:p>
          <a:p>
            <a:pPr lvl="1"/>
            <a:r>
              <a:rPr lang="en-US" sz="2400" dirty="0" smtClean="0"/>
              <a:t>Should they be used earlier?</a:t>
            </a:r>
          </a:p>
          <a:p>
            <a:pPr lvl="1"/>
            <a:r>
              <a:rPr lang="en-US" sz="2400" dirty="0" smtClean="0"/>
              <a:t>What sequence?</a:t>
            </a:r>
          </a:p>
          <a:p>
            <a:pPr lvl="1"/>
            <a:r>
              <a:rPr lang="en-US" sz="2400" dirty="0" smtClean="0"/>
              <a:t>In combination with other drugs?</a:t>
            </a:r>
          </a:p>
          <a:p>
            <a:r>
              <a:rPr lang="en-US" sz="2600" dirty="0" smtClean="0"/>
              <a:t>The rapid advancement from the laboratory to the clinic shows what is possible when a clear understanding cancer biology is effectively applied.</a:t>
            </a:r>
            <a:endParaRPr lang="en-CA" sz="2600" dirty="0"/>
          </a:p>
        </p:txBody>
      </p:sp>
    </p:spTree>
    <p:extLst>
      <p:ext uri="{BB962C8B-B14F-4D97-AF65-F5344CB8AC3E}">
        <p14:creationId xmlns:p14="http://schemas.microsoft.com/office/powerpoint/2010/main" val="37582656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a:t>
            </a:r>
            <a:endParaRPr lang="en-CA" dirty="0"/>
          </a:p>
        </p:txBody>
      </p:sp>
      <p:sp>
        <p:nvSpPr>
          <p:cNvPr id="3" name="Content Placeholder 2"/>
          <p:cNvSpPr>
            <a:spLocks noGrp="1"/>
          </p:cNvSpPr>
          <p:nvPr>
            <p:ph idx="1"/>
          </p:nvPr>
        </p:nvSpPr>
        <p:spPr/>
        <p:txBody>
          <a:bodyPr/>
          <a:lstStyle/>
          <a:p>
            <a:r>
              <a:rPr lang="en-US" dirty="0" smtClean="0"/>
              <a:t>Some chemotherapy options</a:t>
            </a:r>
          </a:p>
          <a:p>
            <a:pPr lvl="1"/>
            <a:r>
              <a:rPr lang="en-US" dirty="0" err="1" smtClean="0"/>
              <a:t>Taxotere</a:t>
            </a:r>
            <a:r>
              <a:rPr lang="en-US" dirty="0" smtClean="0"/>
              <a:t> (Docetaxel) – well established</a:t>
            </a:r>
          </a:p>
          <a:p>
            <a:pPr lvl="1"/>
            <a:r>
              <a:rPr lang="en-US" dirty="0" err="1" smtClean="0"/>
              <a:t>Jevtana</a:t>
            </a:r>
            <a:r>
              <a:rPr lang="en-US" dirty="0" smtClean="0"/>
              <a:t> (</a:t>
            </a:r>
            <a:r>
              <a:rPr lang="en-US" dirty="0" err="1" smtClean="0"/>
              <a:t>Cabazitaxel</a:t>
            </a:r>
            <a:r>
              <a:rPr lang="en-US" dirty="0" smtClean="0"/>
              <a:t>) – an improved </a:t>
            </a:r>
            <a:r>
              <a:rPr lang="en-US" dirty="0" err="1" smtClean="0"/>
              <a:t>Taxotere</a:t>
            </a:r>
            <a:endParaRPr lang="en-US" dirty="0" smtClean="0"/>
          </a:p>
          <a:p>
            <a:r>
              <a:rPr lang="en-US" dirty="0" smtClean="0"/>
              <a:t>Ongoing research </a:t>
            </a:r>
          </a:p>
          <a:p>
            <a:pPr lvl="1"/>
            <a:r>
              <a:rPr lang="en-US" dirty="0" smtClean="0"/>
              <a:t>Lupron/</a:t>
            </a:r>
            <a:r>
              <a:rPr lang="en-US" dirty="0" err="1" smtClean="0"/>
              <a:t>Taxotere</a:t>
            </a:r>
            <a:r>
              <a:rPr lang="en-US" dirty="0" smtClean="0"/>
              <a:t> combinations</a:t>
            </a:r>
          </a:p>
          <a:p>
            <a:pPr lvl="1"/>
            <a:r>
              <a:rPr lang="en-US" dirty="0" smtClean="0"/>
              <a:t>Carboplatin/</a:t>
            </a:r>
            <a:r>
              <a:rPr lang="en-US" dirty="0" err="1" smtClean="0"/>
              <a:t>Taxotere</a:t>
            </a:r>
            <a:r>
              <a:rPr lang="en-US" dirty="0" smtClean="0"/>
              <a:t> – used for lung cancer but is being investigated for PC</a:t>
            </a:r>
          </a:p>
          <a:p>
            <a:pPr lvl="1"/>
            <a:r>
              <a:rPr lang="en-US" dirty="0" smtClean="0"/>
              <a:t>Both have shown good results</a:t>
            </a:r>
            <a:endParaRPr lang="en-CA" dirty="0"/>
          </a:p>
        </p:txBody>
      </p:sp>
    </p:spTree>
    <p:extLst>
      <p:ext uri="{BB962C8B-B14F-4D97-AF65-F5344CB8AC3E}">
        <p14:creationId xmlns:p14="http://schemas.microsoft.com/office/powerpoint/2010/main" val="21761610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Therapy</a:t>
            </a:r>
            <a:endParaRPr lang="en-CA" dirty="0"/>
          </a:p>
        </p:txBody>
      </p:sp>
      <p:sp>
        <p:nvSpPr>
          <p:cNvPr id="3" name="Content Placeholder 2"/>
          <p:cNvSpPr>
            <a:spLocks noGrp="1"/>
          </p:cNvSpPr>
          <p:nvPr>
            <p:ph idx="1"/>
          </p:nvPr>
        </p:nvSpPr>
        <p:spPr/>
        <p:txBody>
          <a:bodyPr>
            <a:normAutofit/>
          </a:bodyPr>
          <a:lstStyle/>
          <a:p>
            <a:r>
              <a:rPr lang="en-US" dirty="0" err="1" smtClean="0"/>
              <a:t>Provenge</a:t>
            </a:r>
            <a:r>
              <a:rPr lang="en-US" dirty="0" smtClean="0"/>
              <a:t> –</a:t>
            </a:r>
            <a:r>
              <a:rPr lang="en-CA" sz="2000" dirty="0" smtClean="0"/>
              <a:t>It </a:t>
            </a:r>
            <a:r>
              <a:rPr lang="en-CA" sz="2000" dirty="0"/>
              <a:t>is a personalized treatment that works by programming a patient's own immune system to seek out cancer spreading in the body, and attack it as if it were foreign. It must be prepared specifically for each patient</a:t>
            </a:r>
            <a:r>
              <a:rPr lang="en-CA" sz="2000" dirty="0" smtClean="0"/>
              <a:t>. Expensive ~$100,000</a:t>
            </a:r>
            <a:endParaRPr lang="en-US" sz="2000" dirty="0" smtClean="0"/>
          </a:p>
          <a:p>
            <a:r>
              <a:rPr lang="en-US" dirty="0" err="1" smtClean="0"/>
              <a:t>Prostvac</a:t>
            </a:r>
            <a:r>
              <a:rPr lang="en-US" dirty="0" smtClean="0"/>
              <a:t> – </a:t>
            </a:r>
            <a:r>
              <a:rPr lang="en-US" sz="2000" dirty="0" smtClean="0"/>
              <a:t>Phase 3 study. </a:t>
            </a:r>
            <a:r>
              <a:rPr lang="en-CA" sz="2000" dirty="0" smtClean="0"/>
              <a:t>The </a:t>
            </a:r>
            <a:r>
              <a:rPr lang="en-CA" sz="2000" dirty="0"/>
              <a:t>study’s secondary endpoint demonstrated that patients who received PROSTVAC had a median overall survival that was 8.5 months longer than the control group (25.1 versus 16.6 months) and a 44% reduction in the risk of </a:t>
            </a:r>
            <a:r>
              <a:rPr lang="en-CA" sz="2000" dirty="0" smtClean="0"/>
              <a:t>death</a:t>
            </a:r>
            <a:endParaRPr lang="en-CA" dirty="0"/>
          </a:p>
        </p:txBody>
      </p:sp>
    </p:spTree>
    <p:extLst>
      <p:ext uri="{BB962C8B-B14F-4D97-AF65-F5344CB8AC3E}">
        <p14:creationId xmlns:p14="http://schemas.microsoft.com/office/powerpoint/2010/main" val="4083060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CA" dirty="0"/>
          </a:p>
        </p:txBody>
      </p:sp>
      <p:sp>
        <p:nvSpPr>
          <p:cNvPr id="3" name="Content Placeholder 2"/>
          <p:cNvSpPr>
            <a:spLocks noGrp="1"/>
          </p:cNvSpPr>
          <p:nvPr>
            <p:ph idx="1"/>
          </p:nvPr>
        </p:nvSpPr>
        <p:spPr/>
        <p:txBody>
          <a:bodyPr/>
          <a:lstStyle/>
          <a:p>
            <a:r>
              <a:rPr lang="en-US" dirty="0" err="1" smtClean="0"/>
              <a:t>Xofigo</a:t>
            </a:r>
            <a:r>
              <a:rPr lang="en-US" dirty="0" smtClean="0"/>
              <a:t> – Radium 223</a:t>
            </a:r>
          </a:p>
          <a:p>
            <a:pPr lvl="1"/>
            <a:r>
              <a:rPr lang="en-CA" dirty="0" smtClean="0"/>
              <a:t>Used for castration-resistant </a:t>
            </a:r>
            <a:r>
              <a:rPr lang="en-CA" dirty="0"/>
              <a:t>prostate cancer with symptomatic bone metastases and no known visceral metastatic disease</a:t>
            </a:r>
            <a:endParaRPr lang="en-US" dirty="0" smtClean="0"/>
          </a:p>
          <a:p>
            <a:pPr lvl="1"/>
            <a:r>
              <a:rPr lang="en-US" dirty="0" smtClean="0"/>
              <a:t>Binds with the bones at the site of PC</a:t>
            </a:r>
          </a:p>
          <a:p>
            <a:pPr lvl="1"/>
            <a:r>
              <a:rPr lang="en-US" dirty="0" smtClean="0"/>
              <a:t>Approved for use in Canada in 2015</a:t>
            </a:r>
            <a:endParaRPr lang="en-CA" dirty="0"/>
          </a:p>
        </p:txBody>
      </p:sp>
    </p:spTree>
    <p:extLst>
      <p:ext uri="{BB962C8B-B14F-4D97-AF65-F5344CB8AC3E}">
        <p14:creationId xmlns:p14="http://schemas.microsoft.com/office/powerpoint/2010/main" val="42506412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80999"/>
            <a:ext cx="4495800" cy="685801"/>
          </a:xfrm>
        </p:spPr>
        <p:txBody>
          <a:bodyPr>
            <a:normAutofit fontScale="90000"/>
          </a:bodyPr>
          <a:lstStyle/>
          <a:p>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Tonight’s Agenda</a:t>
            </a:r>
            <a:endParaRPr lang="en-US"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3" name="Subtitle 2"/>
          <p:cNvSpPr>
            <a:spLocks noGrp="1"/>
          </p:cNvSpPr>
          <p:nvPr>
            <p:ph type="subTitle" idx="1"/>
          </p:nvPr>
        </p:nvSpPr>
        <p:spPr>
          <a:xfrm>
            <a:off x="685800" y="1568555"/>
            <a:ext cx="7772400" cy="4146445"/>
          </a:xfrm>
        </p:spPr>
        <p:txBody>
          <a:bodyPr>
            <a:noAutofit/>
          </a:bodyPr>
          <a:lstStyle/>
          <a:p>
            <a:pPr marL="457200" indent="-457200" algn="l">
              <a:buFont typeface="Wingdings" panose="05000000000000000000" pitchFamily="2" charset="2"/>
              <a:buChar char="§"/>
            </a:pPr>
            <a:r>
              <a:rPr lang="en-US" b="1" dirty="0" smtClean="0">
                <a:solidFill>
                  <a:schemeClr val="tx2"/>
                </a:solidFill>
                <a:effectLst>
                  <a:outerShdw blurRad="38100" dist="38100" dir="2700000" algn="tl">
                    <a:srgbClr val="000000">
                      <a:alpha val="43137"/>
                    </a:srgbClr>
                  </a:outerShdw>
                </a:effectLst>
                <a:latin typeface="Comic Sans MS" panose="030F0702030302020204" pitchFamily="66" charset="0"/>
              </a:rPr>
              <a:t>Welcome and Introductions</a:t>
            </a:r>
          </a:p>
          <a:p>
            <a:pPr marL="457200" indent="-457200" algn="l">
              <a:buFont typeface="Wingdings" panose="05000000000000000000" pitchFamily="2" charset="2"/>
              <a:buChar char="§"/>
            </a:pPr>
            <a:r>
              <a:rPr lang="en-US" b="1" dirty="0" smtClean="0">
                <a:solidFill>
                  <a:schemeClr val="tx2"/>
                </a:solidFill>
                <a:effectLst>
                  <a:outerShdw blurRad="38100" dist="38100" dir="2700000" algn="tl">
                    <a:srgbClr val="000000">
                      <a:alpha val="43137"/>
                    </a:srgbClr>
                  </a:outerShdw>
                </a:effectLst>
                <a:latin typeface="Comic Sans MS" panose="030F0702030302020204" pitchFamily="66" charset="0"/>
              </a:rPr>
              <a:t>Who Are We?</a:t>
            </a:r>
          </a:p>
          <a:p>
            <a:pPr marL="457200" indent="-457200" algn="l">
              <a:buFont typeface="Wingdings" panose="05000000000000000000" pitchFamily="2" charset="2"/>
              <a:buChar char="§"/>
            </a:pPr>
            <a:r>
              <a:rPr lang="en-US" b="1" dirty="0">
                <a:solidFill>
                  <a:schemeClr val="tx2"/>
                </a:solidFill>
                <a:effectLst>
                  <a:outerShdw blurRad="38100" dist="38100" dir="2700000" algn="tl">
                    <a:srgbClr val="000000">
                      <a:alpha val="43137"/>
                    </a:srgbClr>
                  </a:outerShdw>
                </a:effectLst>
                <a:latin typeface="Comic Sans MS" panose="030F0702030302020204" pitchFamily="66" charset="0"/>
              </a:rPr>
              <a:t>The Fine </a:t>
            </a:r>
            <a:r>
              <a:rPr lang="en-US" b="1" dirty="0" smtClean="0">
                <a:solidFill>
                  <a:schemeClr val="tx2"/>
                </a:solidFill>
                <a:effectLst>
                  <a:outerShdw blurRad="38100" dist="38100" dir="2700000" algn="tl">
                    <a:srgbClr val="000000">
                      <a:alpha val="43137"/>
                    </a:srgbClr>
                  </a:outerShdw>
                </a:effectLst>
                <a:latin typeface="Comic Sans MS" panose="030F0702030302020204" pitchFamily="66" charset="0"/>
              </a:rPr>
              <a:t>Print</a:t>
            </a:r>
          </a:p>
          <a:p>
            <a:pPr marL="457200" indent="-457200" algn="l">
              <a:buFont typeface="Wingdings" panose="05000000000000000000" pitchFamily="2" charset="2"/>
              <a:buChar char="§"/>
            </a:pPr>
            <a:r>
              <a:rPr lang="en-US" b="1" dirty="0" smtClean="0">
                <a:solidFill>
                  <a:schemeClr val="tx2"/>
                </a:solidFill>
                <a:effectLst>
                  <a:outerShdw blurRad="38100" dist="38100" dir="2700000" algn="tl">
                    <a:srgbClr val="000000">
                      <a:alpha val="43137"/>
                    </a:srgbClr>
                  </a:outerShdw>
                </a:effectLst>
                <a:latin typeface="Comic Sans MS" panose="030F0702030302020204" pitchFamily="66" charset="0"/>
              </a:rPr>
              <a:t>Tonight’s speakers reporting on 	PCa Journey &amp; PCRI Conference</a:t>
            </a:r>
          </a:p>
          <a:p>
            <a:pPr marL="457200" indent="-457200" algn="l">
              <a:buFont typeface="Wingdings" panose="05000000000000000000" pitchFamily="2" charset="2"/>
              <a:buChar char="§"/>
            </a:pPr>
            <a:r>
              <a:rPr lang="en-US" b="1" dirty="0" smtClean="0">
                <a:solidFill>
                  <a:schemeClr val="tx2"/>
                </a:solidFill>
                <a:effectLst>
                  <a:outerShdw blurRad="38100" dist="38100" dir="2700000" algn="tl">
                    <a:srgbClr val="000000">
                      <a:alpha val="43137"/>
                    </a:srgbClr>
                  </a:outerShdw>
                </a:effectLst>
                <a:latin typeface="Comic Sans MS" panose="030F0702030302020204" pitchFamily="66" charset="0"/>
              </a:rPr>
              <a:t>Announcements, questions, and visiting</a:t>
            </a:r>
          </a:p>
          <a:p>
            <a:endParaRPr lang="en-US" dirty="0" smtClean="0">
              <a:latin typeface="Comic Sans MS" panose="030F0702030302020204" pitchFamily="66" charset="0"/>
            </a:endParaRPr>
          </a:p>
          <a:p>
            <a:endParaRPr lang="en-US" dirty="0">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38799"/>
            <a:ext cx="9144000" cy="111813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68"/>
            <a:ext cx="2064006" cy="1238404"/>
          </a:xfrm>
          <a:prstGeom prst="rect">
            <a:avLst/>
          </a:prstGeom>
        </p:spPr>
      </p:pic>
      <p:sp>
        <p:nvSpPr>
          <p:cNvPr id="13" name="TextBox 12"/>
          <p:cNvSpPr txBox="1"/>
          <p:nvPr/>
        </p:nvSpPr>
        <p:spPr>
          <a:xfrm>
            <a:off x="-76200" y="12192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Tree>
    <p:extLst>
      <p:ext uri="{BB962C8B-B14F-4D97-AF65-F5344CB8AC3E}">
        <p14:creationId xmlns:p14="http://schemas.microsoft.com/office/powerpoint/2010/main" val="4009438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US" dirty="0" smtClean="0"/>
              <a:t>There have been more drugs approved by the US Food and Drug Administration for the treatment of castration resistant prostate cancer in the past 5 years than in the prior 3 decades.</a:t>
            </a:r>
            <a:endParaRPr lang="en-CA" dirty="0"/>
          </a:p>
        </p:txBody>
      </p:sp>
    </p:spTree>
    <p:extLst>
      <p:ext uri="{BB962C8B-B14F-4D97-AF65-F5344CB8AC3E}">
        <p14:creationId xmlns:p14="http://schemas.microsoft.com/office/powerpoint/2010/main" val="1008754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rmAutofit fontScale="92500" lnSpcReduction="10000"/>
          </a:bodyPr>
          <a:lstStyle/>
          <a:p>
            <a:r>
              <a:rPr lang="en-CA" dirty="0" smtClean="0"/>
              <a:t>Bob’s journey</a:t>
            </a:r>
          </a:p>
          <a:p>
            <a:pPr lvl="1"/>
            <a:r>
              <a:rPr lang="en-CA" sz="2400" dirty="0" smtClean="0"/>
              <a:t>Both my father and grandfather had prostate cancer</a:t>
            </a:r>
          </a:p>
          <a:p>
            <a:pPr lvl="2"/>
            <a:r>
              <a:rPr lang="en-CA" dirty="0" smtClean="0"/>
              <a:t>When my grandfather (in his 80s) was diagnosed, the doctor told my father first. My father said “don’t tell him, the news will kill him”.  My grandfather died at age 95.</a:t>
            </a:r>
          </a:p>
          <a:p>
            <a:pPr lvl="2"/>
            <a:r>
              <a:rPr lang="en-CA" dirty="0" smtClean="0"/>
              <a:t>My father had prostate issues in his 50s, but put off dealing with it.  Prostate cancer diagnosis was too late, the cancer had progressed.  He died at age 67 of prostate cancer-related liver cancer, 8 years after diagnosis.</a:t>
            </a:r>
          </a:p>
          <a:p>
            <a:pPr lvl="1"/>
            <a:r>
              <a:rPr lang="en-CA" sz="2400" dirty="0" smtClean="0"/>
              <a:t>I had regular checkups through my 40s and 50s.  I had my first two biopsies in the summer of 2012; the first indicated inconclusive results, and was repeated.  2 of the 12 samples were abnormal, a Gleason 6.  I was 55.  A repeat biopsy in the summer of 2013 had a similar result.</a:t>
            </a:r>
          </a:p>
          <a:p>
            <a:pPr lvl="1"/>
            <a:r>
              <a:rPr lang="en-CA" sz="2400" dirty="0" smtClean="0"/>
              <a:t>I am on Active Surveillance.  My PSA trend has been erratic, to a maximum of 6.3.  The latest test, two months ago, was 2.8.  I have my next appointment in the summer of 2016.</a:t>
            </a:r>
            <a:endParaRPr lang="en-CA" sz="2400" dirty="0"/>
          </a:p>
        </p:txBody>
      </p:sp>
    </p:spTree>
    <p:extLst>
      <p:ext uri="{BB962C8B-B14F-4D97-AF65-F5344CB8AC3E}">
        <p14:creationId xmlns:p14="http://schemas.microsoft.com/office/powerpoint/2010/main" val="3828801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752475" y="95250"/>
            <a:ext cx="7620000" cy="561975"/>
          </a:xfrm>
        </p:spPr>
        <p:txBody>
          <a:bodyPr>
            <a:noAutofit/>
          </a:bodyPr>
          <a:lstStyle/>
          <a:p>
            <a:pPr eaLnBrk="1" hangingPunct="1">
              <a:defRPr/>
            </a:pPr>
            <a:r>
              <a:rPr lang="en-US" sz="3600" b="1" dirty="0">
                <a:latin typeface="Arial" panose="020B0604020202020204" pitchFamily="34" charset="0"/>
                <a:ea typeface="ＭＳ Ｐゴシック" charset="0"/>
                <a:cs typeface="Arial" panose="020B0604020202020204" pitchFamily="34" charset="0"/>
              </a:rPr>
              <a:t>The Prostate Cancer Journey</a:t>
            </a:r>
          </a:p>
        </p:txBody>
      </p:sp>
      <p:sp>
        <p:nvSpPr>
          <p:cNvPr id="29698" name="Rectangle 15"/>
          <p:cNvSpPr>
            <a:spLocks noChangeArrowheads="1"/>
          </p:cNvSpPr>
          <p:nvPr/>
        </p:nvSpPr>
        <p:spPr bwMode="auto">
          <a:xfrm>
            <a:off x="152400" y="2971800"/>
            <a:ext cx="1536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defRPr/>
            </a:pPr>
            <a:r>
              <a:rPr lang="en-US" sz="2000" dirty="0">
                <a:solidFill>
                  <a:srgbClr val="3C3C3C"/>
                </a:solidFill>
                <a:latin typeface="+mn-lt"/>
                <a:ea typeface="ＭＳ Ｐゴシック" charset="0"/>
                <a:cs typeface="Arial" charset="0"/>
              </a:rPr>
              <a:t>Diagnosis</a:t>
            </a:r>
            <a:endParaRPr lang="en-US" sz="2200" b="1" dirty="0">
              <a:solidFill>
                <a:srgbClr val="3C3C3C"/>
              </a:solidFill>
              <a:latin typeface="+mn-lt"/>
              <a:ea typeface="ＭＳ Ｐゴシック" charset="0"/>
              <a:cs typeface="Arial" charset="0"/>
            </a:endParaRPr>
          </a:p>
        </p:txBody>
      </p:sp>
      <p:sp>
        <p:nvSpPr>
          <p:cNvPr id="29699" name="Rectangle 19"/>
          <p:cNvSpPr>
            <a:spLocks noChangeArrowheads="1"/>
          </p:cNvSpPr>
          <p:nvPr/>
        </p:nvSpPr>
        <p:spPr bwMode="auto">
          <a:xfrm>
            <a:off x="3505200" y="4468813"/>
            <a:ext cx="2022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n-US" sz="2000" dirty="0">
                <a:solidFill>
                  <a:srgbClr val="3C3C3C"/>
                </a:solidFill>
                <a:latin typeface="+mn-lt"/>
                <a:ea typeface="ＭＳ Ｐゴシック" charset="0"/>
                <a:cs typeface="Arial" charset="0"/>
              </a:rPr>
              <a:t>Definitive</a:t>
            </a:r>
          </a:p>
          <a:p>
            <a:pPr>
              <a:defRPr/>
            </a:pPr>
            <a:r>
              <a:rPr lang="en-US" sz="2000" dirty="0">
                <a:solidFill>
                  <a:srgbClr val="3C3C3C"/>
                </a:solidFill>
                <a:latin typeface="+mn-lt"/>
                <a:ea typeface="ＭＳ Ｐゴシック" charset="0"/>
                <a:cs typeface="Arial" charset="0"/>
              </a:rPr>
              <a:t>Treatment</a:t>
            </a:r>
          </a:p>
        </p:txBody>
      </p:sp>
      <p:sp>
        <p:nvSpPr>
          <p:cNvPr id="29700" name="Rectangle 29"/>
          <p:cNvSpPr>
            <a:spLocks noChangeArrowheads="1"/>
          </p:cNvSpPr>
          <p:nvPr/>
        </p:nvSpPr>
        <p:spPr bwMode="auto">
          <a:xfrm>
            <a:off x="5181600" y="2667000"/>
            <a:ext cx="20097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000" dirty="0">
                <a:solidFill>
                  <a:srgbClr val="3C3C3C"/>
                </a:solidFill>
                <a:latin typeface="+mn-lt"/>
                <a:ea typeface="ＭＳ Ｐゴシック" charset="0"/>
                <a:cs typeface="Arial" charset="0"/>
              </a:rPr>
              <a:t>Adjuvant/Salvage</a:t>
            </a:r>
          </a:p>
          <a:p>
            <a:pPr>
              <a:defRPr/>
            </a:pPr>
            <a:r>
              <a:rPr lang="en-US" sz="2000" dirty="0">
                <a:solidFill>
                  <a:srgbClr val="3C3C3C"/>
                </a:solidFill>
                <a:latin typeface="+mn-lt"/>
                <a:ea typeface="ＭＳ Ｐゴシック" charset="0"/>
                <a:cs typeface="Arial" charset="0"/>
              </a:rPr>
              <a:t>Therapy</a:t>
            </a:r>
            <a:endParaRPr lang="en-US" sz="2200" dirty="0">
              <a:solidFill>
                <a:srgbClr val="3C3C3C"/>
              </a:solidFill>
              <a:latin typeface="+mn-lt"/>
              <a:ea typeface="ＭＳ Ｐゴシック" charset="0"/>
              <a:cs typeface="Arial" charset="0"/>
            </a:endParaRPr>
          </a:p>
        </p:txBody>
      </p:sp>
      <p:sp>
        <p:nvSpPr>
          <p:cNvPr id="29701" name="AutoShape 39"/>
          <p:cNvSpPr>
            <a:spLocks noChangeArrowheads="1"/>
          </p:cNvSpPr>
          <p:nvPr/>
        </p:nvSpPr>
        <p:spPr bwMode="auto">
          <a:xfrm>
            <a:off x="3533775" y="4114800"/>
            <a:ext cx="88900" cy="266700"/>
          </a:xfrm>
          <a:prstGeom prst="upArrow">
            <a:avLst>
              <a:gd name="adj1" fmla="val 50000"/>
              <a:gd name="adj2" fmla="val 87500"/>
            </a:avLst>
          </a:prstGeom>
          <a:solidFill>
            <a:srgbClr val="000000"/>
          </a:solidFill>
          <a:ln w="9525">
            <a:solidFill>
              <a:srgbClr val="000000"/>
            </a:solidFill>
            <a:miter lim="800000"/>
            <a:headEnd/>
            <a:tailEnd/>
          </a:ln>
        </p:spPr>
        <p:txBody>
          <a:bodyPr wrap="none" anchor="ctr"/>
          <a:lstStyle/>
          <a:p>
            <a:pPr>
              <a:defRPr/>
            </a:pPr>
            <a:endParaRPr lang="en-US" dirty="0">
              <a:solidFill>
                <a:srgbClr val="3C3C3C"/>
              </a:solidFill>
              <a:latin typeface="+mn-lt"/>
              <a:ea typeface="ＭＳ Ｐゴシック" charset="0"/>
              <a:cs typeface="Arial" charset="0"/>
            </a:endParaRPr>
          </a:p>
        </p:txBody>
      </p:sp>
      <p:sp>
        <p:nvSpPr>
          <p:cNvPr id="29702" name="Line 43"/>
          <p:cNvSpPr>
            <a:spLocks noChangeShapeType="1"/>
          </p:cNvSpPr>
          <p:nvPr/>
        </p:nvSpPr>
        <p:spPr bwMode="auto">
          <a:xfrm>
            <a:off x="1612900" y="36957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3C3C3C"/>
              </a:solidFill>
              <a:latin typeface="+mn-lt"/>
              <a:ea typeface="ＭＳ Ｐゴシック" charset="0"/>
              <a:cs typeface="ＭＳ Ｐゴシック" charset="0"/>
            </a:endParaRPr>
          </a:p>
        </p:txBody>
      </p:sp>
      <p:sp>
        <p:nvSpPr>
          <p:cNvPr id="29703" name="Line 45"/>
          <p:cNvSpPr>
            <a:spLocks noChangeShapeType="1"/>
          </p:cNvSpPr>
          <p:nvPr/>
        </p:nvSpPr>
        <p:spPr bwMode="auto">
          <a:xfrm>
            <a:off x="1600200" y="3873500"/>
            <a:ext cx="68072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3C3C3C"/>
              </a:solidFill>
              <a:latin typeface="+mn-lt"/>
              <a:ea typeface="ＭＳ Ｐゴシック" charset="0"/>
              <a:cs typeface="ＭＳ Ｐゴシック" charset="0"/>
            </a:endParaRPr>
          </a:p>
        </p:txBody>
      </p:sp>
      <p:sp>
        <p:nvSpPr>
          <p:cNvPr id="29704" name="Line 43"/>
          <p:cNvSpPr>
            <a:spLocks noChangeShapeType="1"/>
          </p:cNvSpPr>
          <p:nvPr/>
        </p:nvSpPr>
        <p:spPr bwMode="auto">
          <a:xfrm>
            <a:off x="2522538" y="3700463"/>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3C3C3C"/>
              </a:solidFill>
              <a:latin typeface="+mn-lt"/>
              <a:ea typeface="ＭＳ Ｐゴシック" charset="0"/>
              <a:cs typeface="ＭＳ Ｐゴシック" charset="0"/>
            </a:endParaRPr>
          </a:p>
        </p:txBody>
      </p:sp>
      <p:sp>
        <p:nvSpPr>
          <p:cNvPr id="29705" name="Line 43"/>
          <p:cNvSpPr>
            <a:spLocks noChangeShapeType="1"/>
          </p:cNvSpPr>
          <p:nvPr/>
        </p:nvSpPr>
        <p:spPr bwMode="auto">
          <a:xfrm>
            <a:off x="5270500" y="37084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3C3C3C"/>
              </a:solidFill>
              <a:latin typeface="+mn-lt"/>
              <a:ea typeface="ＭＳ Ｐゴシック" charset="0"/>
              <a:cs typeface="ＭＳ Ｐゴシック" charset="0"/>
            </a:endParaRPr>
          </a:p>
        </p:txBody>
      </p:sp>
      <p:sp>
        <p:nvSpPr>
          <p:cNvPr id="29706" name="Line 43"/>
          <p:cNvSpPr>
            <a:spLocks noChangeShapeType="1"/>
          </p:cNvSpPr>
          <p:nvPr/>
        </p:nvSpPr>
        <p:spPr bwMode="auto">
          <a:xfrm>
            <a:off x="7391400" y="36957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3C3C3C"/>
              </a:solidFill>
              <a:latin typeface="+mn-lt"/>
              <a:ea typeface="ＭＳ Ｐゴシック" charset="0"/>
              <a:cs typeface="ＭＳ Ｐゴシック" charset="0"/>
            </a:endParaRPr>
          </a:p>
        </p:txBody>
      </p:sp>
      <p:sp>
        <p:nvSpPr>
          <p:cNvPr id="29707" name="AutoShape 39"/>
          <p:cNvSpPr>
            <a:spLocks noChangeArrowheads="1"/>
          </p:cNvSpPr>
          <p:nvPr/>
        </p:nvSpPr>
        <p:spPr bwMode="auto">
          <a:xfrm flipV="1">
            <a:off x="1562100" y="3378200"/>
            <a:ext cx="88900" cy="266700"/>
          </a:xfrm>
          <a:prstGeom prst="upArrow">
            <a:avLst>
              <a:gd name="adj1" fmla="val 50000"/>
              <a:gd name="adj2" fmla="val 87500"/>
            </a:avLst>
          </a:prstGeom>
          <a:solidFill>
            <a:srgbClr val="000000"/>
          </a:solidFill>
          <a:ln w="9525">
            <a:solidFill>
              <a:srgbClr val="000000"/>
            </a:solidFill>
            <a:miter lim="800000"/>
            <a:headEnd/>
            <a:tailEnd/>
          </a:ln>
        </p:spPr>
        <p:txBody>
          <a:bodyPr rot="10800000" wrap="none" anchor="ctr"/>
          <a:lstStyle/>
          <a:p>
            <a:pPr>
              <a:defRPr/>
            </a:pPr>
            <a:endParaRPr lang="en-US" dirty="0">
              <a:solidFill>
                <a:srgbClr val="3C3C3C"/>
              </a:solidFill>
              <a:latin typeface="+mn-lt"/>
              <a:ea typeface="ＭＳ Ｐゴシック" charset="0"/>
              <a:cs typeface="Arial" charset="0"/>
            </a:endParaRPr>
          </a:p>
        </p:txBody>
      </p:sp>
      <p:sp>
        <p:nvSpPr>
          <p:cNvPr id="29708" name="AutoShape 39"/>
          <p:cNvSpPr>
            <a:spLocks noChangeArrowheads="1"/>
          </p:cNvSpPr>
          <p:nvPr/>
        </p:nvSpPr>
        <p:spPr bwMode="auto">
          <a:xfrm flipV="1">
            <a:off x="5210175" y="3352800"/>
            <a:ext cx="88900" cy="266700"/>
          </a:xfrm>
          <a:prstGeom prst="upArrow">
            <a:avLst>
              <a:gd name="adj1" fmla="val 50000"/>
              <a:gd name="adj2" fmla="val 87500"/>
            </a:avLst>
          </a:prstGeom>
          <a:solidFill>
            <a:srgbClr val="000000"/>
          </a:solidFill>
          <a:ln w="9525">
            <a:solidFill>
              <a:srgbClr val="000000"/>
            </a:solidFill>
            <a:miter lim="800000"/>
            <a:headEnd/>
            <a:tailEnd/>
          </a:ln>
        </p:spPr>
        <p:txBody>
          <a:bodyPr rot="10800000" wrap="none" anchor="ctr"/>
          <a:lstStyle/>
          <a:p>
            <a:pPr>
              <a:defRPr/>
            </a:pPr>
            <a:endParaRPr lang="en-US" dirty="0">
              <a:solidFill>
                <a:srgbClr val="3C3C3C"/>
              </a:solidFill>
              <a:latin typeface="+mn-lt"/>
              <a:ea typeface="ＭＳ Ｐゴシック" charset="0"/>
              <a:cs typeface="Arial" charset="0"/>
            </a:endParaRPr>
          </a:p>
        </p:txBody>
      </p:sp>
      <p:sp>
        <p:nvSpPr>
          <p:cNvPr id="29709" name="Rectangle 29"/>
          <p:cNvSpPr>
            <a:spLocks noChangeArrowheads="1"/>
          </p:cNvSpPr>
          <p:nvPr/>
        </p:nvSpPr>
        <p:spPr bwMode="auto">
          <a:xfrm>
            <a:off x="2413000" y="2667000"/>
            <a:ext cx="1397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en-US" sz="2000" dirty="0">
                <a:solidFill>
                  <a:srgbClr val="3C3C3C"/>
                </a:solidFill>
                <a:latin typeface="+mn-lt"/>
                <a:ea typeface="ＭＳ Ｐゴシック" charset="0"/>
                <a:cs typeface="Arial" charset="0"/>
              </a:rPr>
              <a:t>Active</a:t>
            </a:r>
          </a:p>
          <a:p>
            <a:pPr>
              <a:defRPr/>
            </a:pPr>
            <a:r>
              <a:rPr lang="en-US" sz="2000" dirty="0">
                <a:solidFill>
                  <a:srgbClr val="3C3C3C"/>
                </a:solidFill>
                <a:latin typeface="+mn-lt"/>
                <a:ea typeface="ＭＳ Ｐゴシック" charset="0"/>
                <a:cs typeface="Arial" charset="0"/>
              </a:rPr>
              <a:t>Surveillance</a:t>
            </a:r>
            <a:endParaRPr lang="en-US" sz="2200" dirty="0">
              <a:solidFill>
                <a:srgbClr val="3C3C3C"/>
              </a:solidFill>
              <a:latin typeface="+mn-lt"/>
              <a:ea typeface="ＭＳ Ｐゴシック" charset="0"/>
              <a:cs typeface="Arial" charset="0"/>
            </a:endParaRPr>
          </a:p>
        </p:txBody>
      </p:sp>
      <p:sp>
        <p:nvSpPr>
          <p:cNvPr id="29710" name="AutoShape 39"/>
          <p:cNvSpPr>
            <a:spLocks noChangeArrowheads="1"/>
          </p:cNvSpPr>
          <p:nvPr/>
        </p:nvSpPr>
        <p:spPr bwMode="auto">
          <a:xfrm flipV="1">
            <a:off x="2482850" y="3357563"/>
            <a:ext cx="88900" cy="266700"/>
          </a:xfrm>
          <a:prstGeom prst="upArrow">
            <a:avLst>
              <a:gd name="adj1" fmla="val 50000"/>
              <a:gd name="adj2" fmla="val 87500"/>
            </a:avLst>
          </a:prstGeom>
          <a:solidFill>
            <a:srgbClr val="000000"/>
          </a:solidFill>
          <a:ln w="9525">
            <a:solidFill>
              <a:srgbClr val="000000"/>
            </a:solidFill>
            <a:miter lim="800000"/>
            <a:headEnd/>
            <a:tailEnd/>
          </a:ln>
        </p:spPr>
        <p:txBody>
          <a:bodyPr rot="10800000" wrap="none" anchor="ctr"/>
          <a:lstStyle/>
          <a:p>
            <a:pPr>
              <a:defRPr/>
            </a:pPr>
            <a:endParaRPr lang="en-US" dirty="0">
              <a:solidFill>
                <a:srgbClr val="3C3C3C"/>
              </a:solidFill>
              <a:latin typeface="+mn-lt"/>
              <a:ea typeface="ＭＳ Ｐゴシック" charset="0"/>
              <a:cs typeface="Arial" charset="0"/>
            </a:endParaRPr>
          </a:p>
        </p:txBody>
      </p:sp>
      <p:sp>
        <p:nvSpPr>
          <p:cNvPr id="29711" name="Line 43"/>
          <p:cNvSpPr>
            <a:spLocks noChangeShapeType="1"/>
          </p:cNvSpPr>
          <p:nvPr/>
        </p:nvSpPr>
        <p:spPr bwMode="auto">
          <a:xfrm>
            <a:off x="3592513" y="3708400"/>
            <a:ext cx="0" cy="304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a:defRPr/>
            </a:pPr>
            <a:endParaRPr lang="en-US" dirty="0">
              <a:solidFill>
                <a:srgbClr val="3C3C3C"/>
              </a:solidFill>
              <a:latin typeface="+mn-lt"/>
              <a:ea typeface="ＭＳ Ｐゴシック" charset="0"/>
              <a:cs typeface="ＭＳ Ｐゴシック" charset="0"/>
            </a:endParaRPr>
          </a:p>
        </p:txBody>
      </p:sp>
      <p:sp>
        <p:nvSpPr>
          <p:cNvPr id="29712" name="Rectangle 19"/>
          <p:cNvSpPr>
            <a:spLocks noChangeArrowheads="1"/>
          </p:cNvSpPr>
          <p:nvPr/>
        </p:nvSpPr>
        <p:spPr bwMode="auto">
          <a:xfrm>
            <a:off x="7315200" y="4468813"/>
            <a:ext cx="20224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defRPr/>
            </a:pPr>
            <a:r>
              <a:rPr lang="en-US" sz="2000" dirty="0">
                <a:solidFill>
                  <a:srgbClr val="3C3C3C"/>
                </a:solidFill>
                <a:latin typeface="+mn-lt"/>
                <a:ea typeface="ＭＳ Ｐゴシック" charset="0"/>
                <a:cs typeface="Arial" charset="0"/>
              </a:rPr>
              <a:t>Terminal</a:t>
            </a:r>
          </a:p>
          <a:p>
            <a:pPr>
              <a:defRPr/>
            </a:pPr>
            <a:r>
              <a:rPr lang="en-US" sz="2000" dirty="0">
                <a:solidFill>
                  <a:srgbClr val="3C3C3C"/>
                </a:solidFill>
                <a:latin typeface="+mn-lt"/>
                <a:ea typeface="ＭＳ Ｐゴシック" charset="0"/>
                <a:cs typeface="Arial" charset="0"/>
              </a:rPr>
              <a:t>Diagnosis</a:t>
            </a:r>
          </a:p>
        </p:txBody>
      </p:sp>
      <p:sp>
        <p:nvSpPr>
          <p:cNvPr id="29713" name="AutoShape 39"/>
          <p:cNvSpPr>
            <a:spLocks noChangeArrowheads="1"/>
          </p:cNvSpPr>
          <p:nvPr/>
        </p:nvSpPr>
        <p:spPr bwMode="auto">
          <a:xfrm>
            <a:off x="7343775" y="4114800"/>
            <a:ext cx="88900" cy="266700"/>
          </a:xfrm>
          <a:prstGeom prst="upArrow">
            <a:avLst>
              <a:gd name="adj1" fmla="val 50000"/>
              <a:gd name="adj2" fmla="val 87500"/>
            </a:avLst>
          </a:prstGeom>
          <a:solidFill>
            <a:srgbClr val="000000"/>
          </a:solidFill>
          <a:ln w="9525">
            <a:solidFill>
              <a:srgbClr val="000000"/>
            </a:solidFill>
            <a:miter lim="800000"/>
            <a:headEnd/>
            <a:tailEnd/>
          </a:ln>
        </p:spPr>
        <p:txBody>
          <a:bodyPr wrap="none" anchor="ctr"/>
          <a:lstStyle/>
          <a:p>
            <a:pPr>
              <a:defRPr/>
            </a:pPr>
            <a:endParaRPr lang="en-US" dirty="0">
              <a:solidFill>
                <a:srgbClr val="3C3C3C"/>
              </a:solidFill>
              <a:latin typeface="+mn-lt"/>
              <a:ea typeface="ＭＳ Ｐゴシック" charset="0"/>
              <a:cs typeface="Arial" charset="0"/>
            </a:endParaRPr>
          </a:p>
        </p:txBody>
      </p:sp>
      <p:sp>
        <p:nvSpPr>
          <p:cNvPr id="19" name="TextBox 18"/>
          <p:cNvSpPr txBox="1"/>
          <p:nvPr/>
        </p:nvSpPr>
        <p:spPr>
          <a:xfrm>
            <a:off x="64207" y="6517974"/>
            <a:ext cx="9071121" cy="338554"/>
          </a:xfrm>
          <a:prstGeom prst="rect">
            <a:avLst/>
          </a:prstGeom>
          <a:noFill/>
        </p:spPr>
        <p:txBody>
          <a:bodyPr wrap="square" rtlCol="0">
            <a:spAutoFit/>
          </a:bodyPr>
          <a:lstStyle/>
          <a:p>
            <a:r>
              <a:rPr lang="en-CA" sz="1600" b="1" dirty="0" smtClean="0"/>
              <a:t>Modified from Dr. John Mulhall, 2014 </a:t>
            </a:r>
            <a:r>
              <a:rPr lang="en-CA" sz="1600" b="1" dirty="0"/>
              <a:t>PCRI </a:t>
            </a:r>
            <a:r>
              <a:rPr lang="en-CA" sz="1600" b="1" dirty="0" smtClean="0"/>
              <a:t>conference, and then updated as I learn new information</a:t>
            </a:r>
            <a:endParaRPr lang="en-CA" sz="1600" b="1" dirty="0"/>
          </a:p>
        </p:txBody>
      </p:sp>
      <p:grpSp>
        <p:nvGrpSpPr>
          <p:cNvPr id="5" name="Group 4"/>
          <p:cNvGrpSpPr/>
          <p:nvPr/>
        </p:nvGrpSpPr>
        <p:grpSpPr>
          <a:xfrm>
            <a:off x="657224" y="3952875"/>
            <a:ext cx="2938463" cy="1011239"/>
            <a:chOff x="657224" y="3952875"/>
            <a:chExt cx="2938463" cy="1011239"/>
          </a:xfrm>
        </p:grpSpPr>
        <p:sp>
          <p:nvSpPr>
            <p:cNvPr id="26" name="Right Arrow 25"/>
            <p:cNvSpPr/>
            <p:nvPr/>
          </p:nvSpPr>
          <p:spPr>
            <a:xfrm rot="16200000">
              <a:off x="1066799" y="4224338"/>
              <a:ext cx="990600" cy="447675"/>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biopsy</a:t>
              </a:r>
              <a:endParaRPr lang="en-CA" sz="1600" b="1" dirty="0">
                <a:solidFill>
                  <a:schemeClr val="tx1"/>
                </a:solidFill>
              </a:endParaRPr>
            </a:p>
          </p:txBody>
        </p:sp>
        <p:sp>
          <p:nvSpPr>
            <p:cNvPr id="27" name="Right Arrow 26"/>
            <p:cNvSpPr/>
            <p:nvPr/>
          </p:nvSpPr>
          <p:spPr>
            <a:xfrm rot="16200000">
              <a:off x="385762" y="4233863"/>
              <a:ext cx="990600" cy="447675"/>
            </a:xfrm>
            <a:prstGeom prst="rightArrow">
              <a:avLst/>
            </a:prstGeom>
            <a:solidFill>
              <a:srgbClr val="92D050"/>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biopsy</a:t>
              </a:r>
              <a:endParaRPr lang="en-CA" sz="1600" b="1" dirty="0">
                <a:solidFill>
                  <a:schemeClr val="tx1"/>
                </a:solidFill>
              </a:endParaRPr>
            </a:p>
          </p:txBody>
        </p:sp>
        <p:sp>
          <p:nvSpPr>
            <p:cNvPr id="28" name="Right Arrow 27"/>
            <p:cNvSpPr/>
            <p:nvPr/>
          </p:nvSpPr>
          <p:spPr>
            <a:xfrm rot="16200000">
              <a:off x="2876550" y="4224337"/>
              <a:ext cx="990600" cy="447675"/>
            </a:xfrm>
            <a:prstGeom prst="rightArrow">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biopsy</a:t>
              </a:r>
              <a:endParaRPr lang="en-CA" sz="1600" b="1" dirty="0">
                <a:solidFill>
                  <a:schemeClr val="tx1"/>
                </a:solidFill>
              </a:endParaRPr>
            </a:p>
          </p:txBody>
        </p:sp>
        <p:sp>
          <p:nvSpPr>
            <p:cNvPr id="29" name="Right Arrow 28"/>
            <p:cNvSpPr/>
            <p:nvPr/>
          </p:nvSpPr>
          <p:spPr>
            <a:xfrm rot="16200000">
              <a:off x="1752599" y="4224338"/>
              <a:ext cx="990600" cy="447675"/>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biopsy</a:t>
              </a:r>
              <a:endParaRPr lang="en-CA" sz="1600" b="1" dirty="0">
                <a:solidFill>
                  <a:schemeClr val="tx1"/>
                </a:solidFill>
              </a:endParaRPr>
            </a:p>
          </p:txBody>
        </p:sp>
        <p:sp>
          <p:nvSpPr>
            <p:cNvPr id="30" name="Right Arrow 29"/>
            <p:cNvSpPr/>
            <p:nvPr/>
          </p:nvSpPr>
          <p:spPr>
            <a:xfrm rot="16200000">
              <a:off x="2300288" y="4233864"/>
              <a:ext cx="990600" cy="447675"/>
            </a:xfrm>
            <a:prstGeom prst="rightArrow">
              <a:avLst/>
            </a:prstGeom>
            <a:solidFill>
              <a:srgbClr val="92D050"/>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biopsy</a:t>
              </a:r>
              <a:endParaRPr lang="en-CA" sz="1600" b="1" dirty="0">
                <a:solidFill>
                  <a:schemeClr val="tx1"/>
                </a:solidFill>
              </a:endParaRPr>
            </a:p>
          </p:txBody>
        </p:sp>
        <p:sp>
          <p:nvSpPr>
            <p:cNvPr id="31" name="Right Arrow 30"/>
            <p:cNvSpPr/>
            <p:nvPr/>
          </p:nvSpPr>
          <p:spPr>
            <a:xfrm rot="16200000">
              <a:off x="385763" y="4224338"/>
              <a:ext cx="990600" cy="447675"/>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biopsy</a:t>
              </a:r>
              <a:endParaRPr lang="en-CA" sz="1600" b="1" dirty="0">
                <a:solidFill>
                  <a:schemeClr val="tx1"/>
                </a:solidFill>
              </a:endParaRPr>
            </a:p>
          </p:txBody>
        </p:sp>
        <p:sp>
          <p:nvSpPr>
            <p:cNvPr id="32" name="Right Arrow 31"/>
            <p:cNvSpPr/>
            <p:nvPr/>
          </p:nvSpPr>
          <p:spPr>
            <a:xfrm rot="16200000">
              <a:off x="2298701" y="4244976"/>
              <a:ext cx="990600" cy="447675"/>
            </a:xfrm>
            <a:prstGeom prst="rightArrow">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biopsy</a:t>
              </a:r>
              <a:endParaRPr lang="en-CA" sz="1600" b="1" dirty="0">
                <a:solidFill>
                  <a:schemeClr val="tx1"/>
                </a:solidFill>
              </a:endParaRPr>
            </a:p>
          </p:txBody>
        </p:sp>
      </p:grpSp>
      <p:grpSp>
        <p:nvGrpSpPr>
          <p:cNvPr id="12" name="Group 11"/>
          <p:cNvGrpSpPr/>
          <p:nvPr/>
        </p:nvGrpSpPr>
        <p:grpSpPr>
          <a:xfrm>
            <a:off x="485775" y="2314575"/>
            <a:ext cx="5740399" cy="304800"/>
            <a:chOff x="485775" y="2162175"/>
            <a:chExt cx="5740399" cy="304800"/>
          </a:xfrm>
        </p:grpSpPr>
        <p:sp>
          <p:nvSpPr>
            <p:cNvPr id="3" name="Rounded Rectangle 2"/>
            <p:cNvSpPr/>
            <p:nvPr/>
          </p:nvSpPr>
          <p:spPr>
            <a:xfrm>
              <a:off x="485775" y="2162175"/>
              <a:ext cx="936625" cy="304800"/>
            </a:xfrm>
            <a:prstGeom prst="roundRect">
              <a:avLst/>
            </a:prstGeom>
            <a:solidFill>
              <a:srgbClr val="69D8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imaging</a:t>
              </a:r>
              <a:endParaRPr lang="en-CA" sz="1600" b="1" dirty="0">
                <a:solidFill>
                  <a:schemeClr val="tx1"/>
                </a:solidFill>
              </a:endParaRPr>
            </a:p>
          </p:txBody>
        </p:sp>
        <p:sp>
          <p:nvSpPr>
            <p:cNvPr id="34" name="Rounded Rectangle 33"/>
            <p:cNvSpPr/>
            <p:nvPr/>
          </p:nvSpPr>
          <p:spPr>
            <a:xfrm>
              <a:off x="2890837" y="2162175"/>
              <a:ext cx="936625" cy="304800"/>
            </a:xfrm>
            <a:prstGeom prst="roundRect">
              <a:avLst/>
            </a:prstGeom>
            <a:solidFill>
              <a:srgbClr val="69D8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imaging</a:t>
              </a:r>
              <a:endParaRPr lang="en-CA" sz="1600" b="1" dirty="0">
                <a:solidFill>
                  <a:schemeClr val="tx1"/>
                </a:solidFill>
              </a:endParaRPr>
            </a:p>
          </p:txBody>
        </p:sp>
        <p:sp>
          <p:nvSpPr>
            <p:cNvPr id="35" name="Rounded Rectangle 34"/>
            <p:cNvSpPr/>
            <p:nvPr/>
          </p:nvSpPr>
          <p:spPr>
            <a:xfrm>
              <a:off x="1689100" y="2162175"/>
              <a:ext cx="936625" cy="304800"/>
            </a:xfrm>
            <a:prstGeom prst="roundRect">
              <a:avLst/>
            </a:prstGeom>
            <a:solidFill>
              <a:srgbClr val="69D8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imaging</a:t>
              </a:r>
              <a:endParaRPr lang="en-CA" sz="1600" b="1" dirty="0">
                <a:solidFill>
                  <a:schemeClr val="tx1"/>
                </a:solidFill>
              </a:endParaRPr>
            </a:p>
          </p:txBody>
        </p:sp>
        <p:sp>
          <p:nvSpPr>
            <p:cNvPr id="36" name="Rounded Rectangle 35"/>
            <p:cNvSpPr/>
            <p:nvPr/>
          </p:nvSpPr>
          <p:spPr>
            <a:xfrm>
              <a:off x="2884487" y="2162175"/>
              <a:ext cx="936625" cy="304800"/>
            </a:xfrm>
            <a:prstGeom prst="roundRect">
              <a:avLst/>
            </a:prstGeom>
            <a:solidFill>
              <a:srgbClr val="69D8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imaging</a:t>
              </a:r>
              <a:endParaRPr lang="en-CA" sz="1600" b="1" dirty="0">
                <a:solidFill>
                  <a:schemeClr val="tx1"/>
                </a:solidFill>
              </a:endParaRPr>
            </a:p>
          </p:txBody>
        </p:sp>
        <p:sp>
          <p:nvSpPr>
            <p:cNvPr id="37" name="Rounded Rectangle 36"/>
            <p:cNvSpPr/>
            <p:nvPr/>
          </p:nvSpPr>
          <p:spPr>
            <a:xfrm>
              <a:off x="5289549" y="2162175"/>
              <a:ext cx="936625" cy="304800"/>
            </a:xfrm>
            <a:prstGeom prst="roundRect">
              <a:avLst/>
            </a:prstGeom>
            <a:solidFill>
              <a:srgbClr val="C9F1FF"/>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imaging</a:t>
              </a:r>
              <a:endParaRPr lang="en-CA" sz="1600" b="1" dirty="0">
                <a:solidFill>
                  <a:schemeClr val="tx1"/>
                </a:solidFill>
              </a:endParaRPr>
            </a:p>
          </p:txBody>
        </p:sp>
        <p:sp>
          <p:nvSpPr>
            <p:cNvPr id="38" name="Rounded Rectangle 37"/>
            <p:cNvSpPr/>
            <p:nvPr/>
          </p:nvSpPr>
          <p:spPr>
            <a:xfrm>
              <a:off x="4087812" y="2162175"/>
              <a:ext cx="936625" cy="304800"/>
            </a:xfrm>
            <a:prstGeom prst="roundRect">
              <a:avLst/>
            </a:prstGeom>
            <a:solidFill>
              <a:srgbClr val="69D8FF"/>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imaging</a:t>
              </a:r>
              <a:endParaRPr lang="en-CA" sz="1600" b="1" dirty="0">
                <a:solidFill>
                  <a:schemeClr val="tx1"/>
                </a:solidFill>
              </a:endParaRPr>
            </a:p>
          </p:txBody>
        </p:sp>
      </p:grpSp>
      <p:sp>
        <p:nvSpPr>
          <p:cNvPr id="43" name="Rounded Rectangle 42"/>
          <p:cNvSpPr/>
          <p:nvPr/>
        </p:nvSpPr>
        <p:spPr>
          <a:xfrm>
            <a:off x="152401" y="3279775"/>
            <a:ext cx="1185860" cy="673099"/>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dirty="0" smtClean="0">
                <a:solidFill>
                  <a:schemeClr val="tx1"/>
                </a:solidFill>
              </a:rPr>
              <a:t>Pre diagnosis evaluation</a:t>
            </a:r>
            <a:endParaRPr lang="en-CA" sz="1600" dirty="0">
              <a:solidFill>
                <a:schemeClr val="tx1"/>
              </a:solidFill>
            </a:endParaRPr>
          </a:p>
        </p:txBody>
      </p:sp>
      <p:grpSp>
        <p:nvGrpSpPr>
          <p:cNvPr id="11" name="Group 10"/>
          <p:cNvGrpSpPr/>
          <p:nvPr/>
        </p:nvGrpSpPr>
        <p:grpSpPr>
          <a:xfrm>
            <a:off x="485775" y="1838324"/>
            <a:ext cx="6619875" cy="447676"/>
            <a:chOff x="485775" y="1533524"/>
            <a:chExt cx="6619875" cy="447676"/>
          </a:xfrm>
        </p:grpSpPr>
        <p:grpSp>
          <p:nvGrpSpPr>
            <p:cNvPr id="10" name="Group 9"/>
            <p:cNvGrpSpPr/>
            <p:nvPr/>
          </p:nvGrpSpPr>
          <p:grpSpPr>
            <a:xfrm>
              <a:off x="485775" y="1533524"/>
              <a:ext cx="5676900" cy="447676"/>
              <a:chOff x="485775" y="1533524"/>
              <a:chExt cx="5676900" cy="447676"/>
            </a:xfrm>
          </p:grpSpPr>
          <p:sp>
            <p:nvSpPr>
              <p:cNvPr id="2" name="Right Arrow 1"/>
              <p:cNvSpPr/>
              <p:nvPr/>
            </p:nvSpPr>
            <p:spPr>
              <a:xfrm>
                <a:off x="485775" y="1533525"/>
                <a:ext cx="990600" cy="447675"/>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PSA test</a:t>
                </a:r>
                <a:endParaRPr lang="en-CA" sz="1600" b="1" dirty="0">
                  <a:solidFill>
                    <a:schemeClr val="tx1"/>
                  </a:solidFill>
                </a:endParaRPr>
              </a:p>
            </p:txBody>
          </p:sp>
          <p:sp>
            <p:nvSpPr>
              <p:cNvPr id="21" name="Right Arrow 20"/>
              <p:cNvSpPr/>
              <p:nvPr/>
            </p:nvSpPr>
            <p:spPr>
              <a:xfrm>
                <a:off x="1422400" y="1533525"/>
                <a:ext cx="990600" cy="447675"/>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PSA test</a:t>
                </a:r>
                <a:endParaRPr lang="en-CA" sz="1600" b="1" dirty="0">
                  <a:solidFill>
                    <a:schemeClr val="tx1"/>
                  </a:solidFill>
                </a:endParaRPr>
              </a:p>
            </p:txBody>
          </p:sp>
          <p:sp>
            <p:nvSpPr>
              <p:cNvPr id="22" name="Right Arrow 21"/>
              <p:cNvSpPr/>
              <p:nvPr/>
            </p:nvSpPr>
            <p:spPr>
              <a:xfrm>
                <a:off x="2355850" y="1533525"/>
                <a:ext cx="990600" cy="447675"/>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PSA test</a:t>
                </a:r>
                <a:endParaRPr lang="en-CA" sz="1600" b="1" dirty="0">
                  <a:solidFill>
                    <a:schemeClr val="tx1"/>
                  </a:solidFill>
                </a:endParaRPr>
              </a:p>
            </p:txBody>
          </p:sp>
          <p:sp>
            <p:nvSpPr>
              <p:cNvPr id="23" name="Right Arrow 22"/>
              <p:cNvSpPr/>
              <p:nvPr/>
            </p:nvSpPr>
            <p:spPr>
              <a:xfrm>
                <a:off x="3292475" y="1533525"/>
                <a:ext cx="990600" cy="447675"/>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PSA test</a:t>
                </a:r>
                <a:endParaRPr lang="en-CA" sz="1600" b="1" dirty="0">
                  <a:solidFill>
                    <a:schemeClr val="tx1"/>
                  </a:solidFill>
                </a:endParaRPr>
              </a:p>
            </p:txBody>
          </p:sp>
          <p:sp>
            <p:nvSpPr>
              <p:cNvPr id="24" name="Right Arrow 23"/>
              <p:cNvSpPr/>
              <p:nvPr/>
            </p:nvSpPr>
            <p:spPr>
              <a:xfrm>
                <a:off x="4235450" y="1533524"/>
                <a:ext cx="990600" cy="447675"/>
              </a:xfrm>
              <a:prstGeom prst="rightArrow">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PSA test</a:t>
                </a:r>
                <a:endParaRPr lang="en-CA" sz="1600" b="1" dirty="0">
                  <a:solidFill>
                    <a:schemeClr val="tx1"/>
                  </a:solidFill>
                </a:endParaRPr>
              </a:p>
            </p:txBody>
          </p:sp>
          <p:sp>
            <p:nvSpPr>
              <p:cNvPr id="25" name="Right Arrow 24"/>
              <p:cNvSpPr/>
              <p:nvPr/>
            </p:nvSpPr>
            <p:spPr>
              <a:xfrm>
                <a:off x="5172075" y="1533524"/>
                <a:ext cx="990600" cy="447675"/>
              </a:xfrm>
              <a:prstGeom prst="rightArrow">
                <a:avLst/>
              </a:prstGeom>
              <a:solidFill>
                <a:srgbClr val="FFFFCC"/>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PSA test</a:t>
                </a:r>
                <a:endParaRPr lang="en-CA" sz="1600" b="1" dirty="0">
                  <a:solidFill>
                    <a:schemeClr val="tx1"/>
                  </a:solidFill>
                </a:endParaRPr>
              </a:p>
            </p:txBody>
          </p:sp>
        </p:grpSp>
        <p:sp>
          <p:nvSpPr>
            <p:cNvPr id="52" name="Right Arrow 51"/>
            <p:cNvSpPr/>
            <p:nvPr/>
          </p:nvSpPr>
          <p:spPr>
            <a:xfrm>
              <a:off x="6115050" y="1533524"/>
              <a:ext cx="990600" cy="447675"/>
            </a:xfrm>
            <a:prstGeom prst="rightArrow">
              <a:avLst/>
            </a:prstGeom>
            <a:solidFill>
              <a:srgbClr val="FFFFCC"/>
            </a:solid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tx1"/>
                  </a:solidFill>
                </a:rPr>
                <a:t>PSA test</a:t>
              </a:r>
              <a:endParaRPr lang="en-CA" sz="1600" b="1" dirty="0">
                <a:solidFill>
                  <a:schemeClr val="tx1"/>
                </a:solidFill>
              </a:endParaRPr>
            </a:p>
          </p:txBody>
        </p:sp>
      </p:grpSp>
      <p:grpSp>
        <p:nvGrpSpPr>
          <p:cNvPr id="9" name="Group 8"/>
          <p:cNvGrpSpPr/>
          <p:nvPr/>
        </p:nvGrpSpPr>
        <p:grpSpPr>
          <a:xfrm>
            <a:off x="72879" y="1653748"/>
            <a:ext cx="4880120" cy="4613702"/>
            <a:chOff x="72879" y="1568023"/>
            <a:chExt cx="4880120" cy="4613702"/>
          </a:xfrm>
        </p:grpSpPr>
        <p:sp>
          <p:nvSpPr>
            <p:cNvPr id="7" name="Rectangle 6"/>
            <p:cNvSpPr/>
            <p:nvPr/>
          </p:nvSpPr>
          <p:spPr>
            <a:xfrm>
              <a:off x="72879" y="1568023"/>
              <a:ext cx="2811608" cy="374692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ounded Rectangular Callout 7"/>
            <p:cNvSpPr/>
            <p:nvPr/>
          </p:nvSpPr>
          <p:spPr>
            <a:xfrm>
              <a:off x="3278186" y="5610225"/>
              <a:ext cx="1674813" cy="571500"/>
            </a:xfrm>
            <a:prstGeom prst="wedgeRoundRectCallout">
              <a:avLst>
                <a:gd name="adj1" fmla="val -72586"/>
                <a:gd name="adj2" fmla="val -139167"/>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rgbClr val="7030A0"/>
                  </a:solidFill>
                </a:rPr>
                <a:t>Bob’s journey, so far</a:t>
              </a:r>
              <a:endParaRPr lang="en-CA" b="1" dirty="0">
                <a:solidFill>
                  <a:srgbClr val="7030A0"/>
                </a:solidFill>
              </a:endParaRPr>
            </a:p>
          </p:txBody>
        </p:sp>
      </p:grpSp>
      <p:sp>
        <p:nvSpPr>
          <p:cNvPr id="48" name="TextBox 47"/>
          <p:cNvSpPr txBox="1"/>
          <p:nvPr/>
        </p:nvSpPr>
        <p:spPr>
          <a:xfrm>
            <a:off x="20563" y="640536"/>
            <a:ext cx="9071121" cy="338554"/>
          </a:xfrm>
          <a:prstGeom prst="rect">
            <a:avLst/>
          </a:prstGeom>
          <a:noFill/>
          <a:ln>
            <a:solidFill>
              <a:schemeClr val="tx1"/>
            </a:solidFill>
          </a:ln>
        </p:spPr>
        <p:txBody>
          <a:bodyPr wrap="square" rtlCol="0">
            <a:spAutoFit/>
          </a:bodyPr>
          <a:lstStyle/>
          <a:p>
            <a:r>
              <a:rPr lang="en-CA" sz="1600" dirty="0" smtClean="0"/>
              <a:t>Microscopic                  Localized to organ             Regional spread          Metastatic spread      </a:t>
            </a:r>
            <a:r>
              <a:rPr lang="en-CA" sz="1600" b="1" dirty="0" smtClean="0"/>
              <a:t>Degree of Cancer</a:t>
            </a:r>
            <a:endParaRPr lang="en-CA" sz="1600" b="1" dirty="0"/>
          </a:p>
        </p:txBody>
      </p:sp>
      <p:grpSp>
        <p:nvGrpSpPr>
          <p:cNvPr id="6" name="Group 5"/>
          <p:cNvGrpSpPr/>
          <p:nvPr/>
        </p:nvGrpSpPr>
        <p:grpSpPr>
          <a:xfrm>
            <a:off x="1642047" y="982287"/>
            <a:ext cx="7456414" cy="585736"/>
            <a:chOff x="1642047" y="982287"/>
            <a:chExt cx="7456414" cy="585736"/>
          </a:xfrm>
        </p:grpSpPr>
        <p:sp>
          <p:nvSpPr>
            <p:cNvPr id="49" name="TextBox 48"/>
            <p:cNvSpPr txBox="1"/>
            <p:nvPr/>
          </p:nvSpPr>
          <p:spPr>
            <a:xfrm>
              <a:off x="1642047" y="983248"/>
              <a:ext cx="1233277" cy="584775"/>
            </a:xfrm>
            <a:prstGeom prst="rect">
              <a:avLst/>
            </a:prstGeom>
            <a:noFill/>
            <a:ln>
              <a:solidFill>
                <a:schemeClr val="tx1"/>
              </a:solidFill>
            </a:ln>
          </p:spPr>
          <p:txBody>
            <a:bodyPr wrap="square" rtlCol="0">
              <a:spAutoFit/>
            </a:bodyPr>
            <a:lstStyle/>
            <a:p>
              <a:pPr algn="ctr"/>
              <a:r>
                <a:rPr lang="en-CA" sz="1600" dirty="0" smtClean="0">
                  <a:solidFill>
                    <a:srgbClr val="0000FF"/>
                  </a:solidFill>
                </a:rPr>
                <a:t>Active </a:t>
              </a:r>
            </a:p>
            <a:p>
              <a:pPr algn="ctr"/>
              <a:r>
                <a:rPr lang="en-CA" sz="1600" dirty="0" smtClean="0">
                  <a:solidFill>
                    <a:srgbClr val="0000FF"/>
                  </a:solidFill>
                </a:rPr>
                <a:t>Surveillance</a:t>
              </a:r>
              <a:endParaRPr lang="en-CA" sz="1600" dirty="0">
                <a:solidFill>
                  <a:srgbClr val="0000FF"/>
                </a:solidFill>
              </a:endParaRPr>
            </a:p>
          </p:txBody>
        </p:sp>
        <p:sp>
          <p:nvSpPr>
            <p:cNvPr id="50" name="TextBox 49"/>
            <p:cNvSpPr txBox="1"/>
            <p:nvPr/>
          </p:nvSpPr>
          <p:spPr>
            <a:xfrm>
              <a:off x="3305175" y="983248"/>
              <a:ext cx="1039700" cy="584775"/>
            </a:xfrm>
            <a:prstGeom prst="rect">
              <a:avLst/>
            </a:prstGeom>
            <a:noFill/>
            <a:ln>
              <a:solidFill>
                <a:schemeClr val="tx1"/>
              </a:solidFill>
            </a:ln>
          </p:spPr>
          <p:txBody>
            <a:bodyPr wrap="square" rtlCol="0">
              <a:spAutoFit/>
            </a:bodyPr>
            <a:lstStyle/>
            <a:p>
              <a:pPr algn="ctr"/>
              <a:r>
                <a:rPr lang="en-CA" sz="1600" dirty="0" smtClean="0">
                  <a:solidFill>
                    <a:srgbClr val="0000FF"/>
                  </a:solidFill>
                </a:rPr>
                <a:t>Early local therapy</a:t>
              </a:r>
              <a:endParaRPr lang="en-CA" sz="1600" dirty="0">
                <a:solidFill>
                  <a:srgbClr val="0000FF"/>
                </a:solidFill>
              </a:endParaRPr>
            </a:p>
          </p:txBody>
        </p:sp>
        <p:sp>
          <p:nvSpPr>
            <p:cNvPr id="51" name="TextBox 50"/>
            <p:cNvSpPr txBox="1"/>
            <p:nvPr/>
          </p:nvSpPr>
          <p:spPr>
            <a:xfrm>
              <a:off x="5757861" y="982287"/>
              <a:ext cx="1220786" cy="584775"/>
            </a:xfrm>
            <a:prstGeom prst="rect">
              <a:avLst/>
            </a:prstGeom>
            <a:noFill/>
            <a:ln>
              <a:solidFill>
                <a:schemeClr val="tx1"/>
              </a:solidFill>
            </a:ln>
          </p:spPr>
          <p:txBody>
            <a:bodyPr wrap="square" rtlCol="0">
              <a:spAutoFit/>
            </a:bodyPr>
            <a:lstStyle/>
            <a:p>
              <a:pPr algn="ctr"/>
              <a:r>
                <a:rPr lang="en-CA" sz="1600" dirty="0" smtClean="0">
                  <a:solidFill>
                    <a:srgbClr val="0000FF"/>
                  </a:solidFill>
                </a:rPr>
                <a:t>Multimodal therapy</a:t>
              </a:r>
              <a:endParaRPr lang="en-CA" sz="1600" dirty="0">
                <a:solidFill>
                  <a:srgbClr val="0000FF"/>
                </a:solidFill>
              </a:endParaRPr>
            </a:p>
          </p:txBody>
        </p:sp>
        <p:sp>
          <p:nvSpPr>
            <p:cNvPr id="53" name="TextBox 52"/>
            <p:cNvSpPr txBox="1"/>
            <p:nvPr/>
          </p:nvSpPr>
          <p:spPr>
            <a:xfrm>
              <a:off x="4595908" y="983248"/>
              <a:ext cx="936434" cy="584775"/>
            </a:xfrm>
            <a:prstGeom prst="rect">
              <a:avLst/>
            </a:prstGeom>
            <a:noFill/>
            <a:ln>
              <a:solidFill>
                <a:schemeClr val="tx1"/>
              </a:solidFill>
            </a:ln>
          </p:spPr>
          <p:txBody>
            <a:bodyPr wrap="square" rtlCol="0">
              <a:spAutoFit/>
            </a:bodyPr>
            <a:lstStyle/>
            <a:p>
              <a:pPr algn="ctr"/>
              <a:r>
                <a:rPr lang="en-CA" sz="1600" dirty="0" smtClean="0">
                  <a:solidFill>
                    <a:srgbClr val="0000FF"/>
                  </a:solidFill>
                </a:rPr>
                <a:t>Systemic therapy</a:t>
              </a:r>
              <a:endParaRPr lang="en-CA" sz="1600" dirty="0">
                <a:solidFill>
                  <a:srgbClr val="0000FF"/>
                </a:solidFill>
              </a:endParaRPr>
            </a:p>
          </p:txBody>
        </p:sp>
        <p:sp>
          <p:nvSpPr>
            <p:cNvPr id="54" name="TextBox 53"/>
            <p:cNvSpPr txBox="1"/>
            <p:nvPr/>
          </p:nvSpPr>
          <p:spPr>
            <a:xfrm>
              <a:off x="7877675" y="983248"/>
              <a:ext cx="1220786" cy="584775"/>
            </a:xfrm>
            <a:prstGeom prst="rect">
              <a:avLst/>
            </a:prstGeom>
            <a:noFill/>
            <a:ln>
              <a:solidFill>
                <a:schemeClr val="tx1"/>
              </a:solidFill>
            </a:ln>
          </p:spPr>
          <p:txBody>
            <a:bodyPr wrap="square" rtlCol="0">
              <a:spAutoFit/>
            </a:bodyPr>
            <a:lstStyle/>
            <a:p>
              <a:pPr algn="ctr"/>
              <a:r>
                <a:rPr lang="en-CA" sz="1600" b="1" dirty="0" smtClean="0">
                  <a:solidFill>
                    <a:srgbClr val="0000FF"/>
                  </a:solidFill>
                </a:rPr>
                <a:t>Type of treatment</a:t>
              </a:r>
              <a:endParaRPr lang="en-CA" sz="1600" b="1" dirty="0">
                <a:solidFill>
                  <a:srgbClr val="0000FF"/>
                </a:solidFill>
              </a:endParaRPr>
            </a:p>
          </p:txBody>
        </p:sp>
      </p:grpSp>
    </p:spTree>
    <p:extLst>
      <p:ext uri="{BB962C8B-B14F-4D97-AF65-F5344CB8AC3E}">
        <p14:creationId xmlns:p14="http://schemas.microsoft.com/office/powerpoint/2010/main" val="2686934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fill="hold"/>
                                        <p:tgtEl>
                                          <p:spTgt spid="48"/>
                                        </p:tgtEl>
                                        <p:attrNameLst>
                                          <p:attrName>ppt_x</p:attrName>
                                        </p:attrNameLst>
                                      </p:cBhvr>
                                      <p:tavLst>
                                        <p:tav tm="0">
                                          <p:val>
                                            <p:strVal val="1+#ppt_w/2"/>
                                          </p:val>
                                        </p:tav>
                                        <p:tav tm="100000">
                                          <p:val>
                                            <p:strVal val="#ppt_x"/>
                                          </p:val>
                                        </p:tav>
                                      </p:tavLst>
                                    </p:anim>
                                    <p:anim calcmode="lin" valueType="num">
                                      <p:cBhvr additive="base">
                                        <p:cTn id="14"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62" y="276225"/>
            <a:ext cx="8666163" cy="6303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rot="1088863">
            <a:off x="4195703" y="4166204"/>
            <a:ext cx="3929618" cy="734285"/>
          </a:xfrm>
          <a:prstGeom prst="rightArrow">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rPr>
              <a:t>This is </a:t>
            </a:r>
            <a:r>
              <a:rPr lang="en-CA" sz="2400" b="1" u="sng" dirty="0" smtClean="0">
                <a:solidFill>
                  <a:schemeClr val="tx1"/>
                </a:solidFill>
              </a:rPr>
              <a:t>not</a:t>
            </a:r>
            <a:r>
              <a:rPr lang="en-CA" sz="2400" b="1" dirty="0" smtClean="0">
                <a:solidFill>
                  <a:schemeClr val="tx1"/>
                </a:solidFill>
              </a:rPr>
              <a:t> a bad trend</a:t>
            </a:r>
            <a:endParaRPr lang="en-CA" sz="2400" b="1" dirty="0">
              <a:solidFill>
                <a:schemeClr val="tx1"/>
              </a:solidFill>
            </a:endParaRPr>
          </a:p>
        </p:txBody>
      </p:sp>
      <p:sp>
        <p:nvSpPr>
          <p:cNvPr id="3" name="Rounded Rectangular Callout 2"/>
          <p:cNvSpPr/>
          <p:nvPr/>
        </p:nvSpPr>
        <p:spPr>
          <a:xfrm>
            <a:off x="6301649" y="5144877"/>
            <a:ext cx="881349" cy="349325"/>
          </a:xfrm>
          <a:prstGeom prst="wedgeRoundRectCallout">
            <a:avLst>
              <a:gd name="adj1" fmla="val 82917"/>
              <a:gd name="adj2" fmla="val 62500"/>
              <a:gd name="adj3" fmla="val 1666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Age 59</a:t>
            </a:r>
            <a:endParaRPr lang="en-CA" b="1" dirty="0">
              <a:solidFill>
                <a:schemeClr val="tx1"/>
              </a:solidFill>
            </a:endParaRPr>
          </a:p>
        </p:txBody>
      </p:sp>
      <p:sp>
        <p:nvSpPr>
          <p:cNvPr id="8" name="Rounded Rectangular Callout 7"/>
          <p:cNvSpPr/>
          <p:nvPr/>
        </p:nvSpPr>
        <p:spPr>
          <a:xfrm>
            <a:off x="1551543" y="5122614"/>
            <a:ext cx="881349" cy="349325"/>
          </a:xfrm>
          <a:prstGeom prst="wedgeRoundRectCallout">
            <a:avLst>
              <a:gd name="adj1" fmla="val 82917"/>
              <a:gd name="adj2" fmla="val 62500"/>
              <a:gd name="adj3" fmla="val 1666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solidFill>
                  <a:schemeClr val="tx1"/>
                </a:solidFill>
              </a:rPr>
              <a:t>Age 55</a:t>
            </a:r>
            <a:endParaRPr lang="en-CA" b="1" dirty="0">
              <a:solidFill>
                <a:schemeClr val="tx1"/>
              </a:solidFill>
            </a:endParaRPr>
          </a:p>
        </p:txBody>
      </p:sp>
    </p:spTree>
    <p:extLst>
      <p:ext uri="{BB962C8B-B14F-4D97-AF65-F5344CB8AC3E}">
        <p14:creationId xmlns:p14="http://schemas.microsoft.com/office/powerpoint/2010/main" val="3345148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0170" y="692696"/>
            <a:ext cx="4690977" cy="4688929"/>
          </a:xfrm>
        </p:spPr>
        <p:txBody>
          <a:bodyPr>
            <a:normAutofit/>
          </a:bodyPr>
          <a:lstStyle/>
          <a:p>
            <a:r>
              <a:rPr lang="en-CA" sz="3000" dirty="0" smtClean="0"/>
              <a:t>Sharell’s journey</a:t>
            </a:r>
          </a:p>
          <a:p>
            <a:pPr lvl="1"/>
            <a:r>
              <a:rPr lang="en-CA" sz="2200" dirty="0" smtClean="0"/>
              <a:t>Introduction</a:t>
            </a:r>
          </a:p>
          <a:p>
            <a:pPr lvl="1"/>
            <a:r>
              <a:rPr lang="en-CA" sz="2200" dirty="0" smtClean="0"/>
              <a:t>Thank you to PCCN-Calgary for sponsorship</a:t>
            </a:r>
          </a:p>
          <a:p>
            <a:pPr lvl="1"/>
            <a:r>
              <a:rPr lang="en-CA" sz="2200" dirty="0" smtClean="0"/>
              <a:t>PCRI 2015 Prostate Cancer Conference</a:t>
            </a:r>
          </a:p>
          <a:p>
            <a:pPr lvl="2"/>
            <a:r>
              <a:rPr lang="en-CA" sz="2200" dirty="0" smtClean="0"/>
              <a:t>Women’s workshop session</a:t>
            </a:r>
          </a:p>
          <a:p>
            <a:pPr lvl="2"/>
            <a:r>
              <a:rPr lang="en-CA" sz="2200" dirty="0" smtClean="0"/>
              <a:t>Insights and knowledge</a:t>
            </a:r>
          </a:p>
          <a:p>
            <a:pPr lvl="2"/>
            <a:r>
              <a:rPr lang="en-CA" sz="2200" dirty="0" smtClean="0"/>
              <a:t>Provided an opportunity for “fun”</a:t>
            </a:r>
            <a:endParaRPr lang="en-CA" sz="2200" dirty="0"/>
          </a:p>
        </p:txBody>
      </p:sp>
      <p:sp>
        <p:nvSpPr>
          <p:cNvPr id="5" name="Rectangle 4"/>
          <p:cNvSpPr/>
          <p:nvPr/>
        </p:nvSpPr>
        <p:spPr>
          <a:xfrm>
            <a:off x="6305550" y="2430826"/>
            <a:ext cx="2739298" cy="233167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800" dirty="0" smtClean="0">
                <a:solidFill>
                  <a:schemeClr val="bg1"/>
                </a:solidFill>
              </a:rPr>
              <a:t>???</a:t>
            </a:r>
            <a:endParaRPr lang="en-CA" sz="13800" dirty="0">
              <a:solidFill>
                <a:schemeClr val="bg1"/>
              </a:solidFill>
            </a:endParaRPr>
          </a:p>
        </p:txBody>
      </p:sp>
      <p:pic>
        <p:nvPicPr>
          <p:cNvPr id="6" name="Picture 3" descr="C:\Users\Bob Dixon LatE6510\Desktop\download on 120608\Bob 120413\partial (mostly complete) copy of My Documents 120413\My Pictures\photos Hawaii 2011-05,06\DSC03468.JPG"/>
          <p:cNvPicPr>
            <a:picLocks noChangeAspect="1" noChangeArrowheads="1"/>
          </p:cNvPicPr>
          <p:nvPr/>
        </p:nvPicPr>
        <p:blipFill rotWithShape="1">
          <a:blip r:embed="rId2">
            <a:extLst>
              <a:ext uri="{28A0092B-C50C-407E-A947-70E740481C1C}">
                <a14:useLocalDpi xmlns:a14="http://schemas.microsoft.com/office/drawing/2010/main" val="0"/>
              </a:ext>
            </a:extLst>
          </a:blip>
          <a:srcRect l="14896" r="35416" b="12222"/>
          <a:stretch/>
        </p:blipFill>
        <p:spPr bwMode="auto">
          <a:xfrm>
            <a:off x="4801147" y="798149"/>
            <a:ext cx="4219027" cy="419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451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rmAutofit/>
          </a:bodyPr>
          <a:lstStyle/>
          <a:p>
            <a:r>
              <a:rPr lang="en-CA" sz="3000" dirty="0" smtClean="0"/>
              <a:t>Bob’s thoughts from the 2015 PCRI conference</a:t>
            </a:r>
          </a:p>
          <a:p>
            <a:pPr lvl="1"/>
            <a:r>
              <a:rPr lang="en-CA" sz="2200" dirty="0" smtClean="0"/>
              <a:t>As with the 2013 and 2014 conferences, </a:t>
            </a:r>
            <a:r>
              <a:rPr lang="en-CA" sz="2200" dirty="0"/>
              <a:t>an almost </a:t>
            </a:r>
            <a:r>
              <a:rPr lang="en-CA" sz="2200" dirty="0" smtClean="0"/>
              <a:t>overwhelming amount of information was available</a:t>
            </a:r>
          </a:p>
          <a:p>
            <a:pPr lvl="1"/>
            <a:r>
              <a:rPr lang="en-CA" sz="2200" dirty="0" smtClean="0"/>
              <a:t>Triaging the information was important:  what was ‘mandatory’ for attendance, what was optional, what was unnecessary</a:t>
            </a:r>
          </a:p>
          <a:p>
            <a:pPr lvl="1"/>
            <a:r>
              <a:rPr lang="en-CA" sz="2200" dirty="0" smtClean="0"/>
              <a:t>We have developed a focus on active surveillance issues – in line with my current PCa status</a:t>
            </a:r>
          </a:p>
          <a:p>
            <a:pPr lvl="1"/>
            <a:r>
              <a:rPr lang="en-CA" sz="2200" dirty="0" smtClean="0"/>
              <a:t>Issues related to recurrent cancer, heavy duty drugs, repeat radiation, etc. are of lesser importance for us now</a:t>
            </a:r>
          </a:p>
          <a:p>
            <a:pPr lvl="2"/>
            <a:r>
              <a:rPr lang="en-CA" sz="2200" dirty="0" smtClean="0"/>
              <a:t>I intend to be on active surveillance for a long time</a:t>
            </a:r>
          </a:p>
          <a:p>
            <a:pPr lvl="2"/>
            <a:r>
              <a:rPr lang="en-CA" sz="2200" dirty="0" smtClean="0"/>
              <a:t>If those other issues (the deeper shades of blue) become important, I will get to them - then</a:t>
            </a:r>
          </a:p>
          <a:p>
            <a:pPr lvl="2"/>
            <a:r>
              <a:rPr lang="en-CA" sz="2200" dirty="0" smtClean="0"/>
              <a:t>With the current rate of R&amp;D, what’s relevant now will have been supplanted with new learnings by then</a:t>
            </a:r>
          </a:p>
        </p:txBody>
      </p:sp>
      <p:sp>
        <p:nvSpPr>
          <p:cNvPr id="4" name="Rectangle 3"/>
          <p:cNvSpPr/>
          <p:nvPr/>
        </p:nvSpPr>
        <p:spPr>
          <a:xfrm>
            <a:off x="1377108" y="4230477"/>
            <a:ext cx="6246564" cy="3966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909256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a:ln>
            <a:noFill/>
          </a:ln>
        </p:spPr>
        <p:txBody>
          <a:bodyPr>
            <a:normAutofit/>
          </a:bodyPr>
          <a:lstStyle/>
          <a:p>
            <a:r>
              <a:rPr lang="en-CA" sz="3000" dirty="0" smtClean="0"/>
              <a:t>Conference schedule</a:t>
            </a:r>
          </a:p>
          <a:p>
            <a:pPr lvl="1"/>
            <a:r>
              <a:rPr lang="en-CA" sz="2200" dirty="0" smtClean="0"/>
              <a:t>Friday:</a:t>
            </a:r>
          </a:p>
          <a:p>
            <a:pPr lvl="2"/>
            <a:r>
              <a:rPr lang="en-CA" sz="1800" dirty="0" smtClean="0"/>
              <a:t>Workshops</a:t>
            </a:r>
          </a:p>
          <a:p>
            <a:pPr lvl="2"/>
            <a:endParaRPr lang="en-CA" sz="1800" dirty="0" smtClean="0"/>
          </a:p>
          <a:p>
            <a:pPr lvl="1"/>
            <a:r>
              <a:rPr lang="en-CA" sz="2200" dirty="0" smtClean="0"/>
              <a:t>Saturday:</a:t>
            </a:r>
          </a:p>
          <a:p>
            <a:pPr lvl="2"/>
            <a:r>
              <a:rPr lang="en-CA" sz="1800" dirty="0" smtClean="0"/>
              <a:t>Zytiga and Xtandi</a:t>
            </a:r>
          </a:p>
          <a:p>
            <a:pPr lvl="2"/>
            <a:r>
              <a:rPr lang="en-CA" sz="1800" dirty="0" smtClean="0"/>
              <a:t>Immune Therapy</a:t>
            </a:r>
          </a:p>
          <a:p>
            <a:pPr lvl="2"/>
            <a:r>
              <a:rPr lang="en-CA" sz="1800" dirty="0" smtClean="0"/>
              <a:t>Seed Implant Radiation</a:t>
            </a:r>
          </a:p>
          <a:p>
            <a:pPr lvl="2"/>
            <a:r>
              <a:rPr lang="en-CA" sz="1800" dirty="0" smtClean="0"/>
              <a:t>Chemotherapy (New Drugs)</a:t>
            </a:r>
          </a:p>
          <a:p>
            <a:pPr lvl="2"/>
            <a:endParaRPr lang="en-CA" sz="1800" dirty="0" smtClean="0"/>
          </a:p>
          <a:p>
            <a:pPr lvl="1"/>
            <a:r>
              <a:rPr lang="en-CA" sz="2200" dirty="0" smtClean="0"/>
              <a:t>Sunday:</a:t>
            </a:r>
          </a:p>
          <a:p>
            <a:pPr lvl="2"/>
            <a:r>
              <a:rPr lang="en-CA" sz="1800" dirty="0" smtClean="0"/>
              <a:t>General Session Review</a:t>
            </a:r>
          </a:p>
          <a:p>
            <a:pPr lvl="2"/>
            <a:r>
              <a:rPr lang="en-CA" sz="1800" dirty="0"/>
              <a:t>Active Surveillance</a:t>
            </a:r>
          </a:p>
          <a:p>
            <a:pPr lvl="2"/>
            <a:r>
              <a:rPr lang="en-CA" sz="1800" dirty="0" smtClean="0"/>
              <a:t>PET CT Prostate Imaging</a:t>
            </a:r>
          </a:p>
          <a:p>
            <a:pPr lvl="2"/>
            <a:r>
              <a:rPr lang="en-CA" sz="1800" dirty="0" smtClean="0"/>
              <a:t>Sexual Function</a:t>
            </a:r>
          </a:p>
        </p:txBody>
      </p:sp>
      <p:sp>
        <p:nvSpPr>
          <p:cNvPr id="5" name="Content Placeholder 2"/>
          <p:cNvSpPr txBox="1">
            <a:spLocks/>
          </p:cNvSpPr>
          <p:nvPr/>
        </p:nvSpPr>
        <p:spPr>
          <a:xfrm>
            <a:off x="4638101" y="690860"/>
            <a:ext cx="4054207" cy="576064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dirty="0" smtClean="0"/>
          </a:p>
          <a:p>
            <a:pPr lvl="1"/>
            <a:endParaRPr lang="en-CA" sz="2200" dirty="0" smtClean="0"/>
          </a:p>
          <a:p>
            <a:pPr lvl="2"/>
            <a:r>
              <a:rPr lang="en-CA" sz="1800" dirty="0" smtClean="0"/>
              <a:t>New Technologies</a:t>
            </a:r>
          </a:p>
          <a:p>
            <a:pPr lvl="2"/>
            <a:endParaRPr lang="en-CA" sz="1800" dirty="0" smtClean="0"/>
          </a:p>
          <a:p>
            <a:pPr lvl="1"/>
            <a:endParaRPr lang="en-CA" sz="2200" dirty="0" smtClean="0"/>
          </a:p>
          <a:p>
            <a:pPr lvl="2"/>
            <a:r>
              <a:rPr lang="en-CA" sz="1800" dirty="0" smtClean="0"/>
              <a:t>Sexual Side Effects</a:t>
            </a:r>
          </a:p>
          <a:p>
            <a:pPr lvl="2"/>
            <a:r>
              <a:rPr lang="en-CA" sz="1800" dirty="0" smtClean="0"/>
              <a:t>Active Surveillance</a:t>
            </a:r>
          </a:p>
          <a:p>
            <a:pPr lvl="2"/>
            <a:r>
              <a:rPr lang="en-CA" sz="1800" dirty="0" smtClean="0"/>
              <a:t>Prostate MRI Imaging</a:t>
            </a:r>
          </a:p>
          <a:p>
            <a:pPr lvl="2"/>
            <a:endParaRPr lang="en-CA" sz="1800" dirty="0" smtClean="0"/>
          </a:p>
          <a:p>
            <a:pPr lvl="2"/>
            <a:endParaRPr lang="en-CA" sz="1800" dirty="0" smtClean="0"/>
          </a:p>
          <a:p>
            <a:pPr lvl="1"/>
            <a:endParaRPr lang="en-CA" sz="2200" dirty="0" smtClean="0"/>
          </a:p>
          <a:p>
            <a:pPr lvl="2"/>
            <a:r>
              <a:rPr lang="en-CA" sz="1800" dirty="0" smtClean="0"/>
              <a:t>Chemotherapy</a:t>
            </a:r>
          </a:p>
          <a:p>
            <a:pPr lvl="2"/>
            <a:r>
              <a:rPr lang="en-CA" sz="1800" dirty="0" smtClean="0"/>
              <a:t>Hormone Treatments</a:t>
            </a:r>
          </a:p>
          <a:p>
            <a:pPr lvl="2"/>
            <a:r>
              <a:rPr lang="en-CA" sz="1800" dirty="0" smtClean="0"/>
              <a:t>Radiation Therapy</a:t>
            </a:r>
          </a:p>
          <a:p>
            <a:pPr lvl="2"/>
            <a:r>
              <a:rPr lang="en-CA" sz="1800" dirty="0" smtClean="0"/>
              <a:t>MRI Prostate Imaging</a:t>
            </a:r>
          </a:p>
        </p:txBody>
      </p:sp>
      <p:sp>
        <p:nvSpPr>
          <p:cNvPr id="6" name="Rectangle 5"/>
          <p:cNvSpPr/>
          <p:nvPr/>
        </p:nvSpPr>
        <p:spPr>
          <a:xfrm>
            <a:off x="2412694" y="2390660"/>
            <a:ext cx="6632154" cy="2754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rgbClr val="FF0000"/>
                </a:solidFill>
              </a:rPr>
              <a:t>The core of the conference – individual speakers on specific topics</a:t>
            </a:r>
            <a:endParaRPr lang="en-CA" b="1" dirty="0">
              <a:solidFill>
                <a:srgbClr val="FF0000"/>
              </a:solidFill>
            </a:endParaRPr>
          </a:p>
        </p:txBody>
      </p:sp>
      <p:sp>
        <p:nvSpPr>
          <p:cNvPr id="7" name="Rectangle 6"/>
          <p:cNvSpPr/>
          <p:nvPr/>
        </p:nvSpPr>
        <p:spPr>
          <a:xfrm>
            <a:off x="2234588" y="4437962"/>
            <a:ext cx="5983995" cy="2754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rgbClr val="FF0000"/>
                </a:solidFill>
              </a:rPr>
              <a:t>Each session presented twice – so, choose any two to attend</a:t>
            </a:r>
            <a:endParaRPr lang="en-CA" b="1" dirty="0">
              <a:solidFill>
                <a:srgbClr val="FF0000"/>
              </a:solidFill>
            </a:endParaRPr>
          </a:p>
        </p:txBody>
      </p:sp>
      <p:sp>
        <p:nvSpPr>
          <p:cNvPr id="8" name="Rectangle 7"/>
          <p:cNvSpPr/>
          <p:nvPr/>
        </p:nvSpPr>
        <p:spPr>
          <a:xfrm>
            <a:off x="2089534" y="1322828"/>
            <a:ext cx="5203632" cy="2754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rgbClr val="FF0000"/>
                </a:solidFill>
              </a:rPr>
              <a:t>Workshops targeted; New Technologies open for all</a:t>
            </a:r>
            <a:endParaRPr lang="en-CA" b="1" dirty="0">
              <a:solidFill>
                <a:srgbClr val="FF0000"/>
              </a:solidFill>
            </a:endParaRPr>
          </a:p>
        </p:txBody>
      </p:sp>
    </p:spTree>
    <p:extLst>
      <p:ext uri="{BB962C8B-B14F-4D97-AF65-F5344CB8AC3E}">
        <p14:creationId xmlns:p14="http://schemas.microsoft.com/office/powerpoint/2010/main" val="823158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rmAutofit/>
          </a:bodyPr>
          <a:lstStyle/>
          <a:p>
            <a:r>
              <a:rPr lang="en-CA" sz="3000" dirty="0" smtClean="0"/>
              <a:t>Bob’s thoughts from the 2015 PCRI conference</a:t>
            </a:r>
          </a:p>
          <a:p>
            <a:pPr lvl="1" algn="just"/>
            <a:r>
              <a:rPr lang="en-CA" sz="2200" dirty="0" smtClean="0"/>
              <a:t>Much more info, than before, on the predictive ability of genetics analysis, or ‘genomic profiling’ (Prolaris, Oncotype DX, Decipher ...)</a:t>
            </a:r>
          </a:p>
          <a:p>
            <a:pPr lvl="1" algn="just"/>
            <a:endParaRPr lang="en-CA" sz="2200" dirty="0" smtClean="0"/>
          </a:p>
          <a:p>
            <a:pPr lvl="1" algn="just"/>
            <a:r>
              <a:rPr lang="en-CA" sz="2200" dirty="0" smtClean="0"/>
              <a:t>A lot of the material was repetitive from previous conferences or other sources; a good thing, because repetition improves the learning process</a:t>
            </a:r>
          </a:p>
          <a:p>
            <a:pPr lvl="1" algn="just"/>
            <a:r>
              <a:rPr lang="en-CA" sz="2200" dirty="0"/>
              <a:t>For me, the workshop sessions (on Friday afternoon and Sunday morning) were nearly as valuable as the mainstream sessions on Saturday).  Unfortunately, the workshop sessions are not included in the video set</a:t>
            </a:r>
            <a:r>
              <a:rPr lang="en-CA" sz="2200" dirty="0" smtClean="0"/>
              <a:t>.</a:t>
            </a:r>
          </a:p>
          <a:p>
            <a:pPr lvl="1" algn="just"/>
            <a:r>
              <a:rPr lang="en-CA" sz="2200" dirty="0" smtClean="0"/>
              <a:t>I captured more than 100 photo images of the slides (iPhone)</a:t>
            </a:r>
          </a:p>
          <a:p>
            <a:pPr lvl="1" algn="just"/>
            <a:endParaRPr lang="en-CA" sz="2200" dirty="0"/>
          </a:p>
          <a:p>
            <a:pPr lvl="1" algn="just"/>
            <a:endParaRPr lang="en-CA" sz="2200" dirty="0" smtClean="0"/>
          </a:p>
          <a:p>
            <a:pPr lvl="1"/>
            <a:endParaRPr lang="en-CA" sz="2200" dirty="0" smtClean="0"/>
          </a:p>
          <a:p>
            <a:pPr lvl="1"/>
            <a:endParaRPr lang="en-CA" sz="2200" dirty="0" smtClean="0"/>
          </a:p>
        </p:txBody>
      </p:sp>
      <p:sp>
        <p:nvSpPr>
          <p:cNvPr id="4" name="Rectangle 3"/>
          <p:cNvSpPr/>
          <p:nvPr/>
        </p:nvSpPr>
        <p:spPr>
          <a:xfrm>
            <a:off x="936429" y="6191480"/>
            <a:ext cx="7271133" cy="462706"/>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latin typeface="Arial" panose="020B0604020202020204" pitchFamily="34" charset="0"/>
                <a:cs typeface="Arial" panose="020B0604020202020204" pitchFamily="34" charset="0"/>
              </a:rPr>
              <a:t>My focus is on Active Surveillance / Imaging</a:t>
            </a:r>
            <a:endParaRPr lang="en-CA"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798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Autofit/>
          </a:bodyPr>
          <a:lstStyle/>
          <a:p>
            <a:r>
              <a:rPr lang="en-CA" sz="3000" dirty="0"/>
              <a:t>Bob’s </a:t>
            </a:r>
            <a:r>
              <a:rPr lang="en-CA" sz="3000" dirty="0" smtClean="0"/>
              <a:t>selection of takeaways from </a:t>
            </a:r>
            <a:r>
              <a:rPr lang="en-CA" sz="3000" dirty="0"/>
              <a:t>the </a:t>
            </a:r>
            <a:r>
              <a:rPr lang="en-CA" sz="3000" dirty="0" smtClean="0"/>
              <a:t>2015 </a:t>
            </a:r>
            <a:r>
              <a:rPr lang="en-CA" sz="3000" dirty="0"/>
              <a:t>PCRI </a:t>
            </a:r>
            <a:r>
              <a:rPr lang="en-CA" sz="3000" dirty="0" smtClean="0"/>
              <a:t>conference (not necessarily truths)</a:t>
            </a:r>
          </a:p>
          <a:p>
            <a:pPr marL="457200" lvl="1" indent="0">
              <a:buNone/>
            </a:pPr>
            <a:r>
              <a:rPr lang="en-CA" sz="2200" b="1" dirty="0" smtClean="0"/>
              <a:t>Miscellaneous</a:t>
            </a:r>
          </a:p>
          <a:p>
            <a:pPr lvl="1"/>
            <a:r>
              <a:rPr lang="en-CA" sz="2200" dirty="0" smtClean="0"/>
              <a:t>“The 2</a:t>
            </a:r>
            <a:r>
              <a:rPr lang="en-CA" sz="2200" baseline="30000" dirty="0" smtClean="0"/>
              <a:t>nd</a:t>
            </a:r>
            <a:r>
              <a:rPr lang="en-CA" sz="2200" dirty="0" smtClean="0"/>
              <a:t> opinion of a pathologist is more important than a 2</a:t>
            </a:r>
            <a:r>
              <a:rPr lang="en-CA" sz="2200" baseline="30000" dirty="0" smtClean="0"/>
              <a:t>nd</a:t>
            </a:r>
            <a:r>
              <a:rPr lang="en-CA" sz="2200" dirty="0" smtClean="0"/>
              <a:t> opinion from a urologist”</a:t>
            </a:r>
          </a:p>
          <a:p>
            <a:pPr lvl="1"/>
            <a:endParaRPr lang="en-CA" sz="2200" dirty="0" smtClean="0"/>
          </a:p>
          <a:p>
            <a:pPr lvl="1"/>
            <a:r>
              <a:rPr lang="en-CA" sz="2200" dirty="0" smtClean="0"/>
              <a:t>After (any) treatment, “the only way you will know if your cancer is controlled is by PSA measurement”</a:t>
            </a:r>
          </a:p>
          <a:p>
            <a:pPr lvl="1"/>
            <a:endParaRPr lang="en-CA" sz="2200" dirty="0" smtClean="0"/>
          </a:p>
          <a:p>
            <a:pPr lvl="1"/>
            <a:r>
              <a:rPr lang="en-CA" sz="2200" dirty="0" smtClean="0"/>
              <a:t>“PSA Control is the only measure that should be used to compare Primary Treatments” – not years-to-live statistics</a:t>
            </a:r>
          </a:p>
          <a:p>
            <a:pPr lvl="1"/>
            <a:endParaRPr lang="en-CA" sz="1400" dirty="0" smtClean="0"/>
          </a:p>
        </p:txBody>
      </p:sp>
    </p:spTree>
    <p:extLst>
      <p:ext uri="{BB962C8B-B14F-4D97-AF65-F5344CB8AC3E}">
        <p14:creationId xmlns:p14="http://schemas.microsoft.com/office/powerpoint/2010/main" val="2217310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Autofit/>
          </a:bodyPr>
          <a:lstStyle/>
          <a:p>
            <a:r>
              <a:rPr lang="en-CA" sz="3000" dirty="0"/>
              <a:t>Bob’s </a:t>
            </a:r>
            <a:r>
              <a:rPr lang="en-CA" sz="3000" dirty="0" smtClean="0"/>
              <a:t>selection of takeaways from </a:t>
            </a:r>
            <a:r>
              <a:rPr lang="en-CA" sz="3000" dirty="0"/>
              <a:t>the </a:t>
            </a:r>
            <a:r>
              <a:rPr lang="en-CA" sz="3000" dirty="0" smtClean="0"/>
              <a:t>2015 </a:t>
            </a:r>
            <a:r>
              <a:rPr lang="en-CA" sz="3000" dirty="0"/>
              <a:t>PCRI </a:t>
            </a:r>
            <a:r>
              <a:rPr lang="en-CA" sz="3000" dirty="0" smtClean="0"/>
              <a:t>conference (not necessarily truths)</a:t>
            </a:r>
          </a:p>
          <a:p>
            <a:pPr marL="457200" lvl="1" indent="0" algn="just">
              <a:buNone/>
            </a:pPr>
            <a:r>
              <a:rPr lang="en-CA" sz="2200" b="1" dirty="0" smtClean="0"/>
              <a:t>Drug Therapies</a:t>
            </a:r>
          </a:p>
          <a:p>
            <a:pPr lvl="1" algn="just"/>
            <a:r>
              <a:rPr lang="en-CA" sz="2200" dirty="0"/>
              <a:t>For hormone resistant disease: Sipuleucel-T (Provenge), Enzalutamide, Abiraterone, Docetaxel, Cabazitaxel, Radium223 – big names for big drugs – either on their own or in combination </a:t>
            </a:r>
            <a:r>
              <a:rPr lang="en-CA" sz="2200" dirty="0" smtClean="0"/>
              <a:t>therapies</a:t>
            </a:r>
          </a:p>
          <a:p>
            <a:pPr lvl="1" algn="just"/>
            <a:endParaRPr lang="en-CA" sz="2200" dirty="0"/>
          </a:p>
          <a:p>
            <a:pPr lvl="1" algn="just"/>
            <a:r>
              <a:rPr lang="en-CA" sz="2200" dirty="0"/>
              <a:t>Re Chemotherapy: “improved outcomes result from discovery of </a:t>
            </a:r>
            <a:r>
              <a:rPr lang="en-CA" sz="2200" u="sng" dirty="0"/>
              <a:t>new</a:t>
            </a:r>
            <a:r>
              <a:rPr lang="en-CA" sz="2200" dirty="0"/>
              <a:t>, effective </a:t>
            </a:r>
            <a:r>
              <a:rPr lang="en-CA" sz="2200" dirty="0" smtClean="0"/>
              <a:t>agents; </a:t>
            </a:r>
            <a:r>
              <a:rPr lang="en-CA" sz="2200" u="sng" dirty="0"/>
              <a:t>earlier</a:t>
            </a:r>
            <a:r>
              <a:rPr lang="en-CA" sz="2200" dirty="0"/>
              <a:t> use of effective </a:t>
            </a:r>
            <a:r>
              <a:rPr lang="en-CA" sz="2200" dirty="0" smtClean="0"/>
              <a:t>agents; </a:t>
            </a:r>
            <a:r>
              <a:rPr lang="en-CA" sz="2200" dirty="0"/>
              <a:t>and earlier us of effective agents, </a:t>
            </a:r>
            <a:r>
              <a:rPr lang="en-CA" sz="2200" u="sng" dirty="0"/>
              <a:t>in combination</a:t>
            </a:r>
            <a:r>
              <a:rPr lang="en-CA" sz="2200" dirty="0" smtClean="0"/>
              <a:t>”</a:t>
            </a:r>
            <a:endParaRPr lang="en-CA" sz="1400" dirty="0"/>
          </a:p>
          <a:p>
            <a:pPr lvl="1" algn="just"/>
            <a:endParaRPr lang="en-CA" sz="1400" dirty="0" smtClean="0"/>
          </a:p>
          <a:p>
            <a:pPr lvl="1" algn="just"/>
            <a:endParaRPr lang="en-CA" sz="2200" dirty="0"/>
          </a:p>
        </p:txBody>
      </p:sp>
    </p:spTree>
    <p:extLst>
      <p:ext uri="{BB962C8B-B14F-4D97-AF65-F5344CB8AC3E}">
        <p14:creationId xmlns:p14="http://schemas.microsoft.com/office/powerpoint/2010/main" val="11796364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99760"/>
            <a:ext cx="9144000" cy="11582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68"/>
            <a:ext cx="2064006" cy="1238404"/>
          </a:xfrm>
          <a:prstGeom prst="rect">
            <a:avLst/>
          </a:prstGeom>
        </p:spPr>
      </p:pic>
      <p:sp>
        <p:nvSpPr>
          <p:cNvPr id="11" name="Title 1"/>
          <p:cNvSpPr txBox="1">
            <a:spLocks/>
          </p:cNvSpPr>
          <p:nvPr/>
        </p:nvSpPr>
        <p:spPr>
          <a:xfrm>
            <a:off x="2502793" y="381000"/>
            <a:ext cx="4143318" cy="7025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Who Are We?</a:t>
            </a:r>
          </a:p>
        </p:txBody>
      </p:sp>
      <p:sp>
        <p:nvSpPr>
          <p:cNvPr id="12" name="Rectangle 11"/>
          <p:cNvSpPr/>
          <p:nvPr/>
        </p:nvSpPr>
        <p:spPr>
          <a:xfrm>
            <a:off x="914400" y="1524000"/>
            <a:ext cx="7696200" cy="4154984"/>
          </a:xfrm>
          <a:prstGeom prst="rect">
            <a:avLst/>
          </a:prstGeom>
        </p:spPr>
        <p:txBody>
          <a:bodyPr wrap="square">
            <a:spAutoFit/>
          </a:bodyPr>
          <a:lstStyle/>
          <a:p>
            <a:pPr marL="457200" indent="-457200">
              <a:lnSpc>
                <a:spcPct val="120000"/>
              </a:lnSpc>
              <a:buFont typeface="Wingdings" panose="05000000000000000000" pitchFamily="2" charset="2"/>
              <a:buChar char="§"/>
            </a:pPr>
            <a:r>
              <a:rPr lang="en-US" sz="2400" dirty="0" smtClean="0">
                <a:solidFill>
                  <a:srgbClr val="0033CC"/>
                </a:solidFill>
                <a:latin typeface="Comic Sans MS" panose="030F0702030302020204" pitchFamily="66" charset="0"/>
              </a:rPr>
              <a:t>A self funded, registered non-profit organization </a:t>
            </a:r>
          </a:p>
          <a:p>
            <a:pPr marL="457200" indent="-457200">
              <a:lnSpc>
                <a:spcPct val="120000"/>
              </a:lnSpc>
              <a:buFont typeface="Wingdings" panose="05000000000000000000" pitchFamily="2" charset="2"/>
              <a:buChar char="§"/>
            </a:pPr>
            <a:r>
              <a:rPr lang="en-US" sz="2400" dirty="0" smtClean="0">
                <a:solidFill>
                  <a:srgbClr val="0033CC"/>
                </a:solidFill>
                <a:latin typeface="Comic Sans MS" panose="030F0702030302020204" pitchFamily="66" charset="0"/>
              </a:rPr>
              <a:t>For &gt;20 years, helping men and their families deal with prostate cancer</a:t>
            </a:r>
          </a:p>
          <a:p>
            <a:pPr marL="457200" indent="-457200">
              <a:lnSpc>
                <a:spcPct val="120000"/>
              </a:lnSpc>
              <a:buFont typeface="Wingdings" panose="05000000000000000000" pitchFamily="2" charset="2"/>
              <a:buChar char="§"/>
            </a:pPr>
            <a:r>
              <a:rPr lang="en-US" sz="2400" dirty="0" smtClean="0">
                <a:solidFill>
                  <a:srgbClr val="0033CC"/>
                </a:solidFill>
                <a:latin typeface="Comic Sans MS" panose="030F0702030302020204" pitchFamily="66" charset="0"/>
              </a:rPr>
              <a:t>Membership: &gt;1000 men &amp; caregivers </a:t>
            </a:r>
          </a:p>
          <a:p>
            <a:pPr marL="457200" indent="-457200">
              <a:lnSpc>
                <a:spcPct val="120000"/>
              </a:lnSpc>
              <a:buFont typeface="Wingdings" panose="05000000000000000000" pitchFamily="2" charset="2"/>
              <a:buChar char="§"/>
            </a:pPr>
            <a:r>
              <a:rPr lang="en-US" sz="2400" dirty="0" smtClean="0">
                <a:solidFill>
                  <a:srgbClr val="0033CC"/>
                </a:solidFill>
                <a:latin typeface="Comic Sans MS" panose="030F0702030302020204" pitchFamily="66" charset="0"/>
              </a:rPr>
              <a:t>Board of Directors and an Executive Director </a:t>
            </a:r>
            <a:endParaRPr lang="en-US" sz="2400" dirty="0" smtClean="0">
              <a:latin typeface="Comic Sans MS" panose="030F0702030302020204" pitchFamily="66" charset="0"/>
            </a:endParaRPr>
          </a:p>
          <a:p>
            <a:pPr marL="457200" indent="-457200">
              <a:buFont typeface="Wingdings" panose="05000000000000000000" pitchFamily="2" charset="2"/>
              <a:buChar char="§"/>
            </a:pPr>
            <a:r>
              <a:rPr lang="en-US" sz="2400" dirty="0" smtClean="0">
                <a:solidFill>
                  <a:srgbClr val="0033CC"/>
                </a:solidFill>
                <a:latin typeface="Comic Sans MS" panose="030F0702030302020204" pitchFamily="66" charset="0"/>
              </a:rPr>
              <a:t>Affiliations: Prostate Cancer Canada, Prostate Cancer Centre, Tom Baker Cancer Centre, AB Cancer Network, Alberta Prostate Cancer Research Initiative, Wellspring Calgary, Univ. of Calgary </a:t>
            </a:r>
            <a:endParaRPr lang="en-US" sz="2400" dirty="0" smtClean="0">
              <a:latin typeface="Comic Sans MS" panose="030F0702030302020204" pitchFamily="66" charset="0"/>
            </a:endParaRPr>
          </a:p>
        </p:txBody>
      </p:sp>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Tree>
    <p:extLst>
      <p:ext uri="{BB962C8B-B14F-4D97-AF65-F5344CB8AC3E}">
        <p14:creationId xmlns:p14="http://schemas.microsoft.com/office/powerpoint/2010/main" val="1337533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Autofit/>
          </a:bodyPr>
          <a:lstStyle/>
          <a:p>
            <a:r>
              <a:rPr lang="en-CA" sz="3000" dirty="0"/>
              <a:t>Bob’s </a:t>
            </a:r>
            <a:r>
              <a:rPr lang="en-CA" sz="3000" dirty="0" smtClean="0"/>
              <a:t>selection of takeaways from </a:t>
            </a:r>
            <a:r>
              <a:rPr lang="en-CA" sz="3000" dirty="0"/>
              <a:t>the </a:t>
            </a:r>
            <a:r>
              <a:rPr lang="en-CA" sz="3000" dirty="0" smtClean="0"/>
              <a:t>2015 </a:t>
            </a:r>
            <a:r>
              <a:rPr lang="en-CA" sz="3000" dirty="0"/>
              <a:t>PCRI </a:t>
            </a:r>
            <a:r>
              <a:rPr lang="en-CA" sz="3000" dirty="0" smtClean="0"/>
              <a:t>conference (not necessarily truths)</a:t>
            </a:r>
          </a:p>
          <a:p>
            <a:pPr marL="457200" lvl="1" indent="0" algn="just">
              <a:buNone/>
            </a:pPr>
            <a:r>
              <a:rPr lang="en-CA" sz="2200" b="1" dirty="0" smtClean="0"/>
              <a:t>Brachytherapy</a:t>
            </a:r>
          </a:p>
          <a:p>
            <a:pPr lvl="1" algn="just"/>
            <a:r>
              <a:rPr lang="en-CA" sz="2200" dirty="0" smtClean="0"/>
              <a:t>“Seed implant radiation</a:t>
            </a:r>
            <a:r>
              <a:rPr lang="en-CA" sz="2200" dirty="0"/>
              <a:t>, for </a:t>
            </a:r>
            <a:r>
              <a:rPr lang="en-CA" sz="2200" dirty="0" smtClean="0"/>
              <a:t>low risk disease</a:t>
            </a:r>
            <a:r>
              <a:rPr lang="en-CA" sz="2200" dirty="0"/>
              <a:t>, is 10% better for cancer control than surgery and 20% better than modern high dose IMRT treatment”</a:t>
            </a:r>
          </a:p>
          <a:p>
            <a:pPr lvl="1" algn="just"/>
            <a:r>
              <a:rPr lang="en-CA" sz="2200" dirty="0" smtClean="0"/>
              <a:t>“For </a:t>
            </a:r>
            <a:r>
              <a:rPr lang="en-CA" sz="2200" dirty="0"/>
              <a:t>medium risk disease, combination of EBRT and brachytherapy is 30% better than surgery” (Ascende trial)</a:t>
            </a:r>
          </a:p>
          <a:p>
            <a:pPr lvl="1" algn="just"/>
            <a:r>
              <a:rPr lang="en-CA" sz="2200" dirty="0" smtClean="0"/>
              <a:t>“For </a:t>
            </a:r>
            <a:r>
              <a:rPr lang="en-CA" sz="2200" dirty="0"/>
              <a:t>high risk disease, surgery has worse results”</a:t>
            </a:r>
          </a:p>
          <a:p>
            <a:pPr lvl="1" algn="just"/>
            <a:r>
              <a:rPr lang="en-CA" sz="2200" dirty="0" smtClean="0"/>
              <a:t>With regard to radiation treatments, “technique does not cure cancer, </a:t>
            </a:r>
            <a:r>
              <a:rPr lang="en-CA" sz="2200" u="sng" dirty="0" smtClean="0"/>
              <a:t>dose</a:t>
            </a:r>
            <a:r>
              <a:rPr lang="en-CA" sz="2200" dirty="0" smtClean="0"/>
              <a:t> does”</a:t>
            </a:r>
          </a:p>
          <a:p>
            <a:pPr lvl="1" algn="just"/>
            <a:r>
              <a:rPr lang="en-CA" sz="2200" dirty="0" smtClean="0"/>
              <a:t>Discussion of temporary vs permanent seeds: “temporary seeds – one isotope, removed after a few days, more difficult installation procedure”</a:t>
            </a:r>
          </a:p>
          <a:p>
            <a:pPr lvl="1" algn="just"/>
            <a:r>
              <a:rPr lang="en-CA" sz="2200" dirty="0" smtClean="0"/>
              <a:t>Brachytherapy not done as often anymore because it is not as profitable for the providers”</a:t>
            </a:r>
          </a:p>
          <a:p>
            <a:pPr lvl="1"/>
            <a:endParaRPr lang="en-CA" sz="1400" dirty="0" smtClean="0"/>
          </a:p>
        </p:txBody>
      </p:sp>
    </p:spTree>
    <p:extLst>
      <p:ext uri="{BB962C8B-B14F-4D97-AF65-F5344CB8AC3E}">
        <p14:creationId xmlns:p14="http://schemas.microsoft.com/office/powerpoint/2010/main" val="1289027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Autofit/>
          </a:bodyPr>
          <a:lstStyle/>
          <a:p>
            <a:r>
              <a:rPr lang="en-CA" sz="3000" dirty="0"/>
              <a:t>Bob’s </a:t>
            </a:r>
            <a:r>
              <a:rPr lang="en-CA" sz="3000" dirty="0" smtClean="0"/>
              <a:t>selection of takeaways from </a:t>
            </a:r>
            <a:r>
              <a:rPr lang="en-CA" sz="3000" dirty="0"/>
              <a:t>the </a:t>
            </a:r>
            <a:r>
              <a:rPr lang="en-CA" sz="3000" dirty="0" smtClean="0"/>
              <a:t>2015 </a:t>
            </a:r>
            <a:r>
              <a:rPr lang="en-CA" sz="3000" dirty="0"/>
              <a:t>PCRI </a:t>
            </a:r>
            <a:r>
              <a:rPr lang="en-CA" sz="3000" dirty="0" smtClean="0"/>
              <a:t>conference (not necessarily truths)</a:t>
            </a:r>
          </a:p>
          <a:p>
            <a:pPr marL="457200" lvl="1" indent="0">
              <a:buNone/>
            </a:pPr>
            <a:r>
              <a:rPr lang="en-CA" sz="2200" b="1" dirty="0" smtClean="0"/>
              <a:t>Sexual Function</a:t>
            </a:r>
          </a:p>
          <a:p>
            <a:pPr lvl="1" algn="just"/>
            <a:r>
              <a:rPr lang="en-CA" sz="2200" dirty="0" smtClean="0"/>
              <a:t>“Understand what your treating physician means by ‘erectile function recovery’”</a:t>
            </a:r>
          </a:p>
          <a:p>
            <a:pPr lvl="1" algn="just"/>
            <a:r>
              <a:rPr lang="en-CA" sz="2200" dirty="0" smtClean="0"/>
              <a:t>“Sexual health – the number one area of regret of patients after treatment”</a:t>
            </a:r>
          </a:p>
          <a:p>
            <a:pPr lvl="1" algn="just"/>
            <a:r>
              <a:rPr lang="en-CA" sz="2200" dirty="0" smtClean="0"/>
              <a:t>“ADT is the most penis threatening thing you can be exposed to … think seriously in terms of ‘Survival Benefit’”</a:t>
            </a:r>
          </a:p>
          <a:p>
            <a:pPr lvl="1" algn="just"/>
            <a:r>
              <a:rPr lang="en-CA" sz="2200" dirty="0" smtClean="0"/>
              <a:t>“Penile injection therapy sounds awful … best drug therapy we have for erectile dysfunction”</a:t>
            </a:r>
            <a:endParaRPr lang="en-CA" sz="2200" dirty="0"/>
          </a:p>
          <a:p>
            <a:pPr lvl="1" algn="just"/>
            <a:r>
              <a:rPr lang="en-CA" sz="2200" dirty="0" smtClean="0"/>
              <a:t>“Let us not focus solely on adding ‘years to life’, but also pay attention to adding ‘life to years’”</a:t>
            </a:r>
            <a:endParaRPr lang="en-CA" sz="1400" dirty="0"/>
          </a:p>
          <a:p>
            <a:pPr lvl="1"/>
            <a:endParaRPr lang="en-CA" sz="2200" dirty="0" smtClean="0"/>
          </a:p>
        </p:txBody>
      </p:sp>
      <p:sp>
        <p:nvSpPr>
          <p:cNvPr id="5" name="Rectangle 4"/>
          <p:cNvSpPr/>
          <p:nvPr/>
        </p:nvSpPr>
        <p:spPr>
          <a:xfrm>
            <a:off x="936429" y="6191480"/>
            <a:ext cx="7271133" cy="462706"/>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latin typeface="Arial" panose="020B0604020202020204" pitchFamily="34" charset="0"/>
                <a:cs typeface="Arial" panose="020B0604020202020204" pitchFamily="34" charset="0"/>
              </a:rPr>
              <a:t>For me, sex is a good thing</a:t>
            </a:r>
            <a:endParaRPr lang="en-CA"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8869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Autofit/>
          </a:bodyPr>
          <a:lstStyle/>
          <a:p>
            <a:r>
              <a:rPr lang="en-CA" sz="3000" dirty="0"/>
              <a:t>Bob’s </a:t>
            </a:r>
            <a:r>
              <a:rPr lang="en-CA" sz="3000" dirty="0" smtClean="0"/>
              <a:t>selection of takeaways from </a:t>
            </a:r>
            <a:r>
              <a:rPr lang="en-CA" sz="3000" dirty="0"/>
              <a:t>the </a:t>
            </a:r>
            <a:r>
              <a:rPr lang="en-CA" sz="3000" dirty="0" smtClean="0"/>
              <a:t>2015 </a:t>
            </a:r>
            <a:r>
              <a:rPr lang="en-CA" sz="3000" dirty="0"/>
              <a:t>PCRI </a:t>
            </a:r>
            <a:r>
              <a:rPr lang="en-CA" sz="3000" dirty="0" smtClean="0"/>
              <a:t>conference (not necessarily truths)</a:t>
            </a:r>
          </a:p>
          <a:p>
            <a:pPr marL="457200" lvl="1" indent="0" algn="just">
              <a:buNone/>
            </a:pPr>
            <a:r>
              <a:rPr lang="en-CA" sz="2200" b="1" dirty="0" smtClean="0"/>
              <a:t>Active Surveillance</a:t>
            </a:r>
          </a:p>
          <a:p>
            <a:pPr lvl="1" algn="just"/>
            <a:r>
              <a:rPr lang="en-CA" sz="2200" dirty="0" smtClean="0"/>
              <a:t>“Low risk disease does not need treatment, high risk disease does need treatment”</a:t>
            </a:r>
          </a:p>
          <a:p>
            <a:pPr lvl="1" algn="just"/>
            <a:r>
              <a:rPr lang="en-CA" sz="2200" dirty="0" smtClean="0"/>
              <a:t>“Active Surveillance maintains intent to cure if necessary”</a:t>
            </a:r>
          </a:p>
          <a:p>
            <a:pPr lvl="1" algn="just"/>
            <a:r>
              <a:rPr lang="en-CA" sz="2200" dirty="0"/>
              <a:t>“Active Surveillance </a:t>
            </a:r>
            <a:r>
              <a:rPr lang="en-CA" sz="2200" dirty="0" smtClean="0"/>
              <a:t>is appropriate for men of all ages”</a:t>
            </a:r>
          </a:p>
          <a:p>
            <a:pPr lvl="1" algn="just"/>
            <a:r>
              <a:rPr lang="en-CA" sz="2200" dirty="0"/>
              <a:t>“Active Surveillance </a:t>
            </a:r>
            <a:r>
              <a:rPr lang="en-CA" sz="2200" dirty="0" smtClean="0"/>
              <a:t>requires reliable follow-up”</a:t>
            </a:r>
          </a:p>
          <a:p>
            <a:pPr lvl="1" algn="just"/>
            <a:r>
              <a:rPr lang="en-CA" sz="2200" dirty="0" smtClean="0"/>
              <a:t>“Gleason 3+3 rarely progresses”</a:t>
            </a:r>
          </a:p>
          <a:p>
            <a:pPr lvl="1" algn="just"/>
            <a:r>
              <a:rPr lang="en-CA" sz="2200" dirty="0" smtClean="0"/>
              <a:t>“But, Gleason 3+3 now is often called Gleason 3+4”</a:t>
            </a:r>
          </a:p>
          <a:p>
            <a:pPr lvl="1" algn="just"/>
            <a:r>
              <a:rPr lang="en-CA" sz="2200" dirty="0" smtClean="0"/>
              <a:t>Risk assessment is the ultimate need: quality biopsies, imaging (MRI or other) and genomics or other markers – no magic bullet</a:t>
            </a:r>
          </a:p>
          <a:p>
            <a:pPr lvl="1" algn="just"/>
            <a:r>
              <a:rPr lang="en-CA" sz="2200" dirty="0" smtClean="0"/>
              <a:t>“Active </a:t>
            </a:r>
            <a:r>
              <a:rPr lang="en-CA" sz="2200" dirty="0"/>
              <a:t>Surveillance </a:t>
            </a:r>
            <a:r>
              <a:rPr lang="en-CA" sz="2200" dirty="0" smtClean="0"/>
              <a:t>is gaining in the real world”</a:t>
            </a:r>
          </a:p>
          <a:p>
            <a:pPr lvl="1" algn="just"/>
            <a:endParaRPr lang="en-CA" sz="2200" dirty="0" smtClean="0"/>
          </a:p>
          <a:p>
            <a:pPr lvl="1" algn="just"/>
            <a:endParaRPr lang="en-CA" sz="2200" dirty="0"/>
          </a:p>
        </p:txBody>
      </p:sp>
      <p:sp>
        <p:nvSpPr>
          <p:cNvPr id="6" name="Rectangle 5"/>
          <p:cNvSpPr/>
          <p:nvPr/>
        </p:nvSpPr>
        <p:spPr>
          <a:xfrm>
            <a:off x="438150" y="6191480"/>
            <a:ext cx="8286750" cy="462706"/>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latin typeface="Arial" panose="020B0604020202020204" pitchFamily="34" charset="0"/>
                <a:cs typeface="Arial" panose="020B0604020202020204" pitchFamily="34" charset="0"/>
              </a:rPr>
              <a:t>Active Surveillance – part of the cure for overtreatment</a:t>
            </a:r>
            <a:endParaRPr lang="en-CA"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08093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86750" cy="5760640"/>
          </a:xfrm>
        </p:spPr>
        <p:txBody>
          <a:bodyPr>
            <a:noAutofit/>
          </a:bodyPr>
          <a:lstStyle/>
          <a:p>
            <a:r>
              <a:rPr lang="en-CA" sz="3000" dirty="0"/>
              <a:t>Bob’s </a:t>
            </a:r>
            <a:r>
              <a:rPr lang="en-CA" sz="3000" dirty="0" smtClean="0"/>
              <a:t>selection of takeaways from </a:t>
            </a:r>
            <a:r>
              <a:rPr lang="en-CA" sz="3000" dirty="0"/>
              <a:t>the </a:t>
            </a:r>
            <a:r>
              <a:rPr lang="en-CA" sz="3000" dirty="0" smtClean="0"/>
              <a:t>2015 </a:t>
            </a:r>
            <a:r>
              <a:rPr lang="en-CA" sz="3000" dirty="0"/>
              <a:t>PCRI </a:t>
            </a:r>
            <a:r>
              <a:rPr lang="en-CA" sz="3000" dirty="0" smtClean="0"/>
              <a:t>conference (not necessarily truths)</a:t>
            </a:r>
          </a:p>
          <a:p>
            <a:pPr marL="457200" lvl="1" indent="0" algn="just">
              <a:buNone/>
            </a:pPr>
            <a:r>
              <a:rPr lang="en-CA" sz="2200" b="1" dirty="0" smtClean="0"/>
              <a:t>MRI</a:t>
            </a:r>
          </a:p>
          <a:p>
            <a:pPr lvl="1" algn="just"/>
            <a:r>
              <a:rPr lang="en-CA" sz="2200" dirty="0" smtClean="0"/>
              <a:t>“For patients with low volume, low grade disease, MRI provides two advantages: screening missed areas and baseline imaging”</a:t>
            </a:r>
          </a:p>
          <a:p>
            <a:pPr lvl="1" algn="just"/>
            <a:r>
              <a:rPr lang="en-CA" sz="2200" dirty="0" smtClean="0"/>
              <a:t>“Resolution and contrast superior to ultrasound and CT scans”</a:t>
            </a:r>
          </a:p>
          <a:p>
            <a:pPr lvl="1" algn="just"/>
            <a:r>
              <a:rPr lang="en-CA" sz="2200" dirty="0" smtClean="0"/>
              <a:t>“MRI not as effective at identifying low grade cancer in patients that have been treated for BPH”</a:t>
            </a:r>
          </a:p>
          <a:p>
            <a:pPr lvl="1" algn="just"/>
            <a:r>
              <a:rPr lang="en-CA" sz="2200" dirty="0" smtClean="0"/>
              <a:t>“MRI-fusion biopsy may be helpful in the right hands”</a:t>
            </a:r>
          </a:p>
          <a:p>
            <a:pPr lvl="1" algn="just"/>
            <a:r>
              <a:rPr lang="en-CA" sz="2200" dirty="0" smtClean="0"/>
              <a:t>“Up to 20% of men with a ‘negative’ MRI will have some cancer”</a:t>
            </a:r>
          </a:p>
          <a:p>
            <a:pPr lvl="1" algn="just"/>
            <a:r>
              <a:rPr lang="en-CA" sz="2200" dirty="0" smtClean="0"/>
              <a:t>“However, the false negative rate is lower for MRI than systematic biopsy”</a:t>
            </a:r>
          </a:p>
          <a:p>
            <a:pPr lvl="1" algn="just"/>
            <a:r>
              <a:rPr lang="en-CA" sz="2200" dirty="0" smtClean="0"/>
              <a:t>“Some potentially important cancers (15-30%) are MRI-invisible”</a:t>
            </a:r>
          </a:p>
          <a:p>
            <a:pPr lvl="1"/>
            <a:endParaRPr lang="en-CA" sz="2200" dirty="0" smtClean="0"/>
          </a:p>
        </p:txBody>
      </p:sp>
      <p:sp>
        <p:nvSpPr>
          <p:cNvPr id="5" name="Rectangle 4"/>
          <p:cNvSpPr/>
          <p:nvPr/>
        </p:nvSpPr>
        <p:spPr>
          <a:xfrm>
            <a:off x="657225" y="6191480"/>
            <a:ext cx="7953375" cy="462706"/>
          </a:xfrm>
          <a:prstGeom prst="rect">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smtClean="0">
                <a:solidFill>
                  <a:schemeClr val="tx1"/>
                </a:solidFill>
                <a:latin typeface="Arial" panose="020B0604020202020204" pitchFamily="34" charset="0"/>
                <a:cs typeface="Arial" panose="020B0604020202020204" pitchFamily="34" charset="0"/>
              </a:rPr>
              <a:t>Relatively expensive, and needs trained practitioners</a:t>
            </a:r>
            <a:endParaRPr lang="en-CA" sz="2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6510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25" t="36783" r="68235" b="9078"/>
          <a:stretch/>
        </p:blipFill>
        <p:spPr bwMode="auto">
          <a:xfrm>
            <a:off x="77117" y="672030"/>
            <a:ext cx="5662671" cy="326099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79" t="24045" r="67853" b="5685"/>
          <a:stretch/>
        </p:blipFill>
        <p:spPr bwMode="auto">
          <a:xfrm>
            <a:off x="4986180" y="3778785"/>
            <a:ext cx="4058668" cy="29965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Content Placeholder 2"/>
          <p:cNvSpPr>
            <a:spLocks noGrp="1"/>
          </p:cNvSpPr>
          <p:nvPr>
            <p:ph idx="1"/>
          </p:nvPr>
        </p:nvSpPr>
        <p:spPr>
          <a:xfrm>
            <a:off x="5838939" y="692696"/>
            <a:ext cx="3124085" cy="2953887"/>
          </a:xfrm>
        </p:spPr>
        <p:txBody>
          <a:bodyPr>
            <a:noAutofit/>
          </a:bodyPr>
          <a:lstStyle/>
          <a:p>
            <a:r>
              <a:rPr lang="en-CA" sz="3000" dirty="0" smtClean="0"/>
              <a:t>SpaceOAR</a:t>
            </a:r>
          </a:p>
          <a:p>
            <a:pPr lvl="1"/>
            <a:r>
              <a:rPr lang="en-CA" sz="2200" dirty="0" smtClean="0"/>
              <a:t>Augmenix, Inc. </a:t>
            </a:r>
          </a:p>
          <a:p>
            <a:pPr lvl="1"/>
            <a:r>
              <a:rPr lang="en-CA" sz="2200" dirty="0" smtClean="0"/>
              <a:t>FDA approval, 2015-04-01</a:t>
            </a:r>
            <a:endParaRPr lang="en-CA" sz="2200" dirty="0"/>
          </a:p>
          <a:p>
            <a:pPr lvl="1"/>
            <a:endParaRPr lang="en-CA" sz="2200" dirty="0" smtClean="0"/>
          </a:p>
        </p:txBody>
      </p:sp>
      <p:sp>
        <p:nvSpPr>
          <p:cNvPr id="9" name="Content Placeholder 2"/>
          <p:cNvSpPr txBox="1">
            <a:spLocks/>
          </p:cNvSpPr>
          <p:nvPr/>
        </p:nvSpPr>
        <p:spPr>
          <a:xfrm>
            <a:off x="77117" y="3933022"/>
            <a:ext cx="4723483" cy="26727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gn="just"/>
            <a:r>
              <a:rPr lang="en-CA" sz="2200" dirty="0"/>
              <a:t>SpaceOAR System reduces rectal injury in men receiving prostate cancer radiation therapy (RT) by acting as a spacer – pushing the rectum away from the </a:t>
            </a:r>
            <a:r>
              <a:rPr lang="en-CA" sz="2200" dirty="0" smtClean="0"/>
              <a:t>prostate</a:t>
            </a:r>
          </a:p>
          <a:p>
            <a:pPr lvl="1"/>
            <a:r>
              <a:rPr lang="en-CA" sz="2200" dirty="0" smtClean="0"/>
              <a:t>www.spaceoar.com</a:t>
            </a:r>
            <a:endParaRPr lang="en-CA" sz="2200" dirty="0"/>
          </a:p>
          <a:p>
            <a:pPr lvl="1"/>
            <a:endParaRPr lang="en-CA" sz="2200" dirty="0" smtClean="0"/>
          </a:p>
        </p:txBody>
      </p:sp>
    </p:spTree>
    <p:extLst>
      <p:ext uri="{BB962C8B-B14F-4D97-AF65-F5344CB8AC3E}">
        <p14:creationId xmlns:p14="http://schemas.microsoft.com/office/powerpoint/2010/main" val="1124559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8072"/>
          </a:xfrm>
        </p:spPr>
        <p:txBody>
          <a:bodyPr>
            <a:normAutofit/>
          </a:bodyPr>
          <a:lstStyle/>
          <a:p>
            <a:r>
              <a:rPr lang="en-CA" sz="3600" b="1" dirty="0" smtClean="0">
                <a:latin typeface="Arial" panose="020B0604020202020204" pitchFamily="34" charset="0"/>
                <a:cs typeface="Arial" panose="020B0604020202020204" pitchFamily="34" charset="0"/>
              </a:rPr>
              <a:t>Bob Dixon / Sharell Kopp</a:t>
            </a:r>
            <a:endParaRPr lang="en-CA"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692696"/>
            <a:ext cx="8229600" cy="5760640"/>
          </a:xfrm>
        </p:spPr>
        <p:txBody>
          <a:bodyPr>
            <a:normAutofit/>
          </a:bodyPr>
          <a:lstStyle/>
          <a:p>
            <a:r>
              <a:rPr lang="en-CA" sz="3000" dirty="0" smtClean="0"/>
              <a:t>Summary</a:t>
            </a:r>
          </a:p>
          <a:p>
            <a:pPr lvl="1" algn="just"/>
            <a:r>
              <a:rPr lang="en-CA" sz="2400" dirty="0" smtClean="0"/>
              <a:t>Massive amount of information – sometimes daunting</a:t>
            </a:r>
          </a:p>
          <a:p>
            <a:pPr lvl="1" algn="just"/>
            <a:r>
              <a:rPr lang="en-CA" sz="2400" dirty="0" smtClean="0"/>
              <a:t>But, I feel better </a:t>
            </a:r>
            <a:r>
              <a:rPr lang="en-CA" sz="2400" smtClean="0"/>
              <a:t>about it.  </a:t>
            </a:r>
            <a:r>
              <a:rPr lang="en-CA" sz="2400" dirty="0" smtClean="0"/>
              <a:t>I am much more comfortable now, with my increased understanding of my disease and its probable progression(s)</a:t>
            </a:r>
          </a:p>
          <a:p>
            <a:pPr lvl="1" algn="just"/>
            <a:endParaRPr lang="en-CA" sz="2400" dirty="0" smtClean="0"/>
          </a:p>
          <a:p>
            <a:pPr lvl="1" algn="just"/>
            <a:r>
              <a:rPr lang="en-CA" sz="2400" dirty="0" smtClean="0"/>
              <a:t>Thanks to Prostaid Calgary for sponsorship</a:t>
            </a:r>
            <a:endParaRPr lang="en-CA" sz="2400" dirty="0"/>
          </a:p>
        </p:txBody>
      </p:sp>
    </p:spTree>
    <p:extLst>
      <p:ext uri="{BB962C8B-B14F-4D97-AF65-F5344CB8AC3E}">
        <p14:creationId xmlns:p14="http://schemas.microsoft.com/office/powerpoint/2010/main" val="36623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rmAutofit fontScale="90000"/>
          </a:bodyPr>
          <a:lstStyle/>
          <a:p>
            <a:r>
              <a:rPr lang="en-US" b="1" dirty="0" smtClean="0"/>
              <a:t>Prostate Cancer Research Institute </a:t>
            </a:r>
            <a:r>
              <a:rPr lang="en-US" dirty="0" smtClean="0"/>
              <a:t/>
            </a:r>
            <a:br>
              <a:rPr lang="en-US" dirty="0" smtClean="0"/>
            </a:br>
            <a:r>
              <a:rPr lang="en-US" sz="3600" dirty="0" smtClean="0"/>
              <a:t>Sept 11-13, 2015</a:t>
            </a:r>
            <a:br>
              <a:rPr lang="en-US" sz="3600" dirty="0" smtClean="0"/>
            </a:br>
            <a:r>
              <a:rPr lang="en-US" sz="3600" dirty="0" smtClean="0"/>
              <a:t>Los Angeles, USA</a:t>
            </a:r>
            <a:endParaRPr lang="en-US" sz="3600" dirty="0"/>
          </a:p>
        </p:txBody>
      </p:sp>
      <p:sp>
        <p:nvSpPr>
          <p:cNvPr id="3" name="Subtitle 2"/>
          <p:cNvSpPr>
            <a:spLocks noGrp="1"/>
          </p:cNvSpPr>
          <p:nvPr>
            <p:ph type="subTitle" idx="1"/>
          </p:nvPr>
        </p:nvSpPr>
        <p:spPr>
          <a:xfrm>
            <a:off x="685800" y="2819400"/>
            <a:ext cx="7924800" cy="3733800"/>
          </a:xfrm>
        </p:spPr>
        <p:txBody>
          <a:bodyPr>
            <a:normAutofit fontScale="40000" lnSpcReduction="20000"/>
          </a:bodyPr>
          <a:lstStyle/>
          <a:p>
            <a:r>
              <a:rPr lang="en-US" sz="6700" b="1" i="1" dirty="0" smtClean="0">
                <a:solidFill>
                  <a:schemeClr val="tx1"/>
                </a:solidFill>
              </a:rPr>
              <a:t>For almost 20 years, the PCRI has been working to improve the quality of men’s health by supporting Prostate Cancer research and education for patients, their families and the medical community.</a:t>
            </a:r>
          </a:p>
          <a:p>
            <a:endParaRPr lang="en-US" i="1" dirty="0">
              <a:solidFill>
                <a:schemeClr val="tx1"/>
              </a:solidFill>
            </a:endParaRPr>
          </a:p>
          <a:p>
            <a:r>
              <a:rPr lang="en-US" sz="6000" b="1" i="1" dirty="0" smtClean="0">
                <a:solidFill>
                  <a:schemeClr val="tx1"/>
                </a:solidFill>
                <a:hlinkClick r:id="rId2"/>
              </a:rPr>
              <a:t>www.pcri.org</a:t>
            </a:r>
            <a:endParaRPr lang="en-US" sz="6000" b="1" i="1" dirty="0" smtClean="0">
              <a:solidFill>
                <a:schemeClr val="tx1"/>
              </a:solidFill>
            </a:endParaRPr>
          </a:p>
          <a:p>
            <a:endParaRPr lang="en-US" sz="6000" i="1" dirty="0">
              <a:solidFill>
                <a:schemeClr val="tx1"/>
              </a:solidFill>
            </a:endParaRPr>
          </a:p>
          <a:p>
            <a:r>
              <a:rPr lang="en-US" sz="6000" b="1" i="1" dirty="0" err="1" smtClean="0">
                <a:solidFill>
                  <a:schemeClr val="tx1"/>
                </a:solidFill>
              </a:rPr>
              <a:t>ProstateHelpline</a:t>
            </a:r>
            <a:endParaRPr lang="en-US" sz="6000" b="1" i="1" dirty="0" smtClean="0">
              <a:solidFill>
                <a:schemeClr val="tx1"/>
              </a:solidFill>
            </a:endParaRPr>
          </a:p>
          <a:p>
            <a:r>
              <a:rPr lang="en-US" sz="6000" i="1" dirty="0" smtClean="0">
                <a:solidFill>
                  <a:schemeClr val="tx1"/>
                </a:solidFill>
              </a:rPr>
              <a:t>1 800 641 7274 </a:t>
            </a:r>
          </a:p>
          <a:p>
            <a:r>
              <a:rPr lang="en-US" sz="6000" i="1" dirty="0" smtClean="0">
                <a:solidFill>
                  <a:schemeClr val="tx1"/>
                </a:solidFill>
              </a:rPr>
              <a:t>Email:  </a:t>
            </a:r>
            <a:r>
              <a:rPr lang="en-US" sz="6000" i="1" dirty="0" smtClean="0">
                <a:solidFill>
                  <a:schemeClr val="tx1"/>
                </a:solidFill>
                <a:hlinkClick r:id="rId3"/>
              </a:rPr>
              <a:t>help@pcri.org</a:t>
            </a:r>
            <a:endParaRPr lang="en-US" sz="6000" i="1" dirty="0" smtClean="0">
              <a:solidFill>
                <a:schemeClr val="tx1"/>
              </a:solidFill>
            </a:endParaRPr>
          </a:p>
          <a:p>
            <a:endParaRPr lang="en-US" i="1" dirty="0" smtClean="0">
              <a:solidFill>
                <a:schemeClr val="tx1"/>
              </a:solidFill>
            </a:endParaRPr>
          </a:p>
          <a:p>
            <a:endParaRPr lang="en-US" i="1" dirty="0">
              <a:solidFill>
                <a:schemeClr val="tx1"/>
              </a:solidFill>
            </a:endParaRPr>
          </a:p>
          <a:p>
            <a:endParaRPr lang="en-US" i="1" dirty="0">
              <a:solidFill>
                <a:schemeClr val="tx1"/>
              </a:solidFill>
            </a:endParaRPr>
          </a:p>
        </p:txBody>
      </p:sp>
    </p:spTree>
    <p:extLst>
      <p:ext uri="{BB962C8B-B14F-4D97-AF65-F5344CB8AC3E}">
        <p14:creationId xmlns:p14="http://schemas.microsoft.com/office/powerpoint/2010/main" val="10083181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My Journey Living with Prostate Cancer</a:t>
            </a:r>
            <a:r>
              <a:rPr lang="en-US" b="1" dirty="0" smtClean="0"/>
              <a:t/>
            </a:r>
            <a:br>
              <a:rPr lang="en-US" b="1" dirty="0" smtClean="0"/>
            </a:br>
            <a:r>
              <a:rPr lang="en-US" sz="3600" b="1" dirty="0" smtClean="0"/>
              <a:t>Initial Diagnosis &amp; Treatment Strategy</a:t>
            </a:r>
            <a:endParaRPr lang="en-US" sz="3600" b="1" dirty="0"/>
          </a:p>
        </p:txBody>
      </p:sp>
      <p:sp>
        <p:nvSpPr>
          <p:cNvPr id="3" name="Content Placeholder 2"/>
          <p:cNvSpPr>
            <a:spLocks noGrp="1"/>
          </p:cNvSpPr>
          <p:nvPr>
            <p:ph idx="1"/>
          </p:nvPr>
        </p:nvSpPr>
        <p:spPr>
          <a:xfrm>
            <a:off x="457200" y="1447800"/>
            <a:ext cx="8839200" cy="5257800"/>
          </a:xfrm>
        </p:spPr>
        <p:txBody>
          <a:bodyPr>
            <a:normAutofit fontScale="77500" lnSpcReduction="20000"/>
          </a:bodyPr>
          <a:lstStyle/>
          <a:p>
            <a:r>
              <a:rPr lang="en-US" b="1" dirty="0" smtClean="0"/>
              <a:t>Visited family doctor late Feb, 2017 with lower back pain.  </a:t>
            </a:r>
          </a:p>
          <a:p>
            <a:r>
              <a:rPr lang="en-US" b="1" dirty="0" smtClean="0"/>
              <a:t>Checkup determined:</a:t>
            </a:r>
          </a:p>
          <a:p>
            <a:pPr lvl="1"/>
            <a:r>
              <a:rPr lang="en-US" b="1" dirty="0" smtClean="0"/>
              <a:t>Abnormal DRE and PSA of 61.49.</a:t>
            </a:r>
          </a:p>
          <a:p>
            <a:r>
              <a:rPr lang="en-US" b="1" dirty="0" smtClean="0"/>
              <a:t>Referred to Rapid Access Clinic – April 12, 2007</a:t>
            </a:r>
          </a:p>
          <a:p>
            <a:pPr lvl="1"/>
            <a:r>
              <a:rPr lang="en-US" b="1" dirty="0" smtClean="0"/>
              <a:t>Prostate biopsy </a:t>
            </a:r>
          </a:p>
          <a:p>
            <a:pPr lvl="2"/>
            <a:r>
              <a:rPr lang="en-US" b="1" dirty="0" smtClean="0"/>
              <a:t>Gleason grade 4 + 4 = 8; 5 of 10 cores; 15% of gland;</a:t>
            </a:r>
          </a:p>
          <a:p>
            <a:pPr lvl="2"/>
            <a:r>
              <a:rPr lang="en-US" b="1" dirty="0" smtClean="0"/>
              <a:t>Gland volume = 41; PSAD = 1.49.</a:t>
            </a:r>
          </a:p>
          <a:p>
            <a:pPr lvl="1"/>
            <a:r>
              <a:rPr lang="en-US" b="1" dirty="0" smtClean="0"/>
              <a:t>CT scan - several swollen lymph nodes</a:t>
            </a:r>
          </a:p>
          <a:p>
            <a:pPr lvl="1"/>
            <a:r>
              <a:rPr lang="en-US" b="1" dirty="0" smtClean="0"/>
              <a:t>Bone scan – no active bone metastasis</a:t>
            </a:r>
          </a:p>
          <a:p>
            <a:pPr lvl="1"/>
            <a:r>
              <a:rPr lang="en-US" b="1" dirty="0" smtClean="0"/>
              <a:t>Consults with </a:t>
            </a:r>
            <a:r>
              <a:rPr lang="en-US" b="1" dirty="0" err="1" smtClean="0"/>
              <a:t>PCCentre</a:t>
            </a:r>
            <a:r>
              <a:rPr lang="en-US" b="1" dirty="0" smtClean="0"/>
              <a:t> urologist and TBCC radiation oncologist</a:t>
            </a:r>
          </a:p>
          <a:p>
            <a:r>
              <a:rPr lang="en-US" b="1" dirty="0" smtClean="0"/>
              <a:t>Diagnosis – high risk disease with retroperitoneal and left sided pelvic lymphadenopathy</a:t>
            </a:r>
          </a:p>
          <a:p>
            <a:r>
              <a:rPr lang="en-US" b="1" dirty="0" smtClean="0"/>
              <a:t>Treatment options: </a:t>
            </a:r>
          </a:p>
          <a:p>
            <a:pPr lvl="1"/>
            <a:r>
              <a:rPr lang="en-US" b="1" dirty="0" smtClean="0"/>
              <a:t>Surgery and radiation not curative, only palliative.  Ouch!!  </a:t>
            </a:r>
          </a:p>
          <a:p>
            <a:pPr lvl="1"/>
            <a:r>
              <a:rPr lang="en-US" b="1" dirty="0" smtClean="0"/>
              <a:t>Medical oncology treatment strategy.</a:t>
            </a:r>
            <a:endParaRPr lang="en-US" b="1" dirty="0"/>
          </a:p>
        </p:txBody>
      </p:sp>
    </p:spTree>
    <p:extLst>
      <p:ext uri="{BB962C8B-B14F-4D97-AF65-F5344CB8AC3E}">
        <p14:creationId xmlns:p14="http://schemas.microsoft.com/office/powerpoint/2010/main" val="34747338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Nodal Disease</a:t>
            </a:r>
            <a:endParaRPr lang="en-US" b="1" dirty="0"/>
          </a:p>
        </p:txBody>
      </p:sp>
      <p:sp>
        <p:nvSpPr>
          <p:cNvPr id="3" name="Content Placeholder 2"/>
          <p:cNvSpPr>
            <a:spLocks noGrp="1"/>
          </p:cNvSpPr>
          <p:nvPr>
            <p:ph idx="1"/>
          </p:nvPr>
        </p:nvSpPr>
        <p:spPr>
          <a:xfrm>
            <a:off x="304800" y="1371600"/>
            <a:ext cx="8813202" cy="5410200"/>
          </a:xfrm>
        </p:spPr>
        <p:txBody>
          <a:bodyPr>
            <a:normAutofit fontScale="77500" lnSpcReduction="20000"/>
          </a:bodyPr>
          <a:lstStyle/>
          <a:p>
            <a:r>
              <a:rPr lang="en-US" b="1" dirty="0"/>
              <a:t>Bone Scan – </a:t>
            </a:r>
            <a:r>
              <a:rPr lang="en-US" b="1" dirty="0" smtClean="0"/>
              <a:t>Dec 18, 2013 </a:t>
            </a:r>
          </a:p>
          <a:p>
            <a:pPr lvl="1"/>
            <a:r>
              <a:rPr lang="en-US" b="1" dirty="0" smtClean="0"/>
              <a:t>No </a:t>
            </a:r>
            <a:r>
              <a:rPr lang="en-US" b="1" dirty="0"/>
              <a:t>active bone metastasis</a:t>
            </a:r>
          </a:p>
          <a:p>
            <a:r>
              <a:rPr lang="en-US" b="1" dirty="0" smtClean="0"/>
              <a:t>CT Scan – Dec 18, 2013</a:t>
            </a:r>
          </a:p>
          <a:p>
            <a:pPr lvl="1"/>
            <a:r>
              <a:rPr lang="en-US" b="1" dirty="0" smtClean="0"/>
              <a:t>3 regions of successive progressive enlargement of lymph nodes     in the pelvis and retroperitoneum</a:t>
            </a:r>
          </a:p>
          <a:p>
            <a:pPr lvl="1"/>
            <a:r>
              <a:rPr lang="en-US" b="1" dirty="0" smtClean="0"/>
              <a:t>Worrisome for metastatic disease</a:t>
            </a:r>
          </a:p>
          <a:p>
            <a:r>
              <a:rPr lang="en-US" b="1" dirty="0" smtClean="0"/>
              <a:t>Swollen lymph nodes – earlier they were 2X – 3X this size</a:t>
            </a:r>
          </a:p>
          <a:p>
            <a:pPr lvl="1"/>
            <a:r>
              <a:rPr lang="en-US" b="1" dirty="0" smtClean="0"/>
              <a:t>Left external iliac node – 11.8 mm.</a:t>
            </a:r>
          </a:p>
          <a:p>
            <a:pPr lvl="1"/>
            <a:r>
              <a:rPr lang="en-US" b="1" dirty="0" smtClean="0"/>
              <a:t>Left common iliac node – 12.0 mm.</a:t>
            </a:r>
          </a:p>
          <a:p>
            <a:pPr lvl="1"/>
            <a:r>
              <a:rPr lang="en-US" b="1" dirty="0" err="1" smtClean="0"/>
              <a:t>Paracaval</a:t>
            </a:r>
            <a:r>
              <a:rPr lang="en-US" b="1" dirty="0" smtClean="0"/>
              <a:t> node – 8.0 mm.</a:t>
            </a:r>
          </a:p>
          <a:p>
            <a:r>
              <a:rPr lang="en-US" b="1" dirty="0" smtClean="0"/>
              <a:t>Prostate gland</a:t>
            </a:r>
          </a:p>
          <a:p>
            <a:pPr lvl="1"/>
            <a:r>
              <a:rPr lang="en-US" b="1" dirty="0" smtClean="0"/>
              <a:t>Small and well defined  </a:t>
            </a:r>
          </a:p>
          <a:p>
            <a:pPr lvl="1"/>
            <a:r>
              <a:rPr lang="en-US" b="1" dirty="0" smtClean="0"/>
              <a:t>Size unchanged</a:t>
            </a:r>
          </a:p>
          <a:p>
            <a:pPr lvl="1"/>
            <a:r>
              <a:rPr lang="en-US" b="1" dirty="0" smtClean="0"/>
              <a:t>No evidence of expansion to the pelvic sidewall</a:t>
            </a:r>
          </a:p>
          <a:p>
            <a:r>
              <a:rPr lang="en-US" b="1" dirty="0" smtClean="0"/>
              <a:t>Disease status - consider metastatic until proven otherwise</a:t>
            </a:r>
            <a:endParaRPr lang="en-US" b="1" dirty="0"/>
          </a:p>
        </p:txBody>
      </p:sp>
    </p:spTree>
    <p:extLst>
      <p:ext uri="{BB962C8B-B14F-4D97-AF65-F5344CB8AC3E}">
        <p14:creationId xmlns:p14="http://schemas.microsoft.com/office/powerpoint/2010/main" val="421485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Effects of Drugs on My PSA</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405731"/>
            <a:ext cx="6705600" cy="5029200"/>
          </a:xfrm>
        </p:spPr>
      </p:pic>
    </p:spTree>
    <p:extLst>
      <p:ext uri="{BB962C8B-B14F-4D97-AF65-F5344CB8AC3E}">
        <p14:creationId xmlns:p14="http://schemas.microsoft.com/office/powerpoint/2010/main" val="712269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4303" y="321889"/>
            <a:ext cx="6553200" cy="685801"/>
          </a:xfrm>
        </p:spPr>
        <p:txBody>
          <a:bodyPr>
            <a:noAutofit/>
          </a:bodyPr>
          <a:lstStyle/>
          <a:p>
            <a:r>
              <a:rPr lang="en-US" sz="4000" b="1" dirty="0" smtClean="0">
                <a:solidFill>
                  <a:srgbClr val="0070C0"/>
                </a:solidFill>
                <a:latin typeface="Comic Sans MS" panose="030F0702030302020204" pitchFamily="66" charset="0"/>
              </a:rPr>
              <a:t>Membership</a:t>
            </a:r>
            <a:endParaRPr lang="en-US" sz="4000" b="1" dirty="0">
              <a:solidFill>
                <a:srgbClr val="0070C0"/>
              </a:solidFill>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 y="5699760"/>
            <a:ext cx="9144000" cy="11582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9046" y="1"/>
            <a:ext cx="1981200" cy="1299244"/>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6" y="28362"/>
            <a:ext cx="2051154" cy="1230693"/>
          </a:xfrm>
          <a:prstGeom prst="rect">
            <a:avLst/>
          </a:prstGeom>
        </p:spPr>
      </p:pic>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
        <p:nvSpPr>
          <p:cNvPr id="3" name="Subtitle 2"/>
          <p:cNvSpPr>
            <a:spLocks noGrp="1"/>
          </p:cNvSpPr>
          <p:nvPr>
            <p:ph type="subTitle" idx="1"/>
          </p:nvPr>
        </p:nvSpPr>
        <p:spPr>
          <a:xfrm>
            <a:off x="533400" y="1342285"/>
            <a:ext cx="8305800" cy="4608839"/>
          </a:xfrm>
        </p:spPr>
        <p:txBody>
          <a:bodyPr>
            <a:normAutofit lnSpcReduction="10000"/>
          </a:bodyPr>
          <a:lstStyle/>
          <a:p>
            <a:pPr algn="l"/>
            <a:r>
              <a:rPr lang="en-US" sz="2800" b="1" dirty="0">
                <a:solidFill>
                  <a:schemeClr val="tx1"/>
                </a:solidFill>
                <a:latin typeface="Times New Roman" panose="02020603050405020304" pitchFamily="18" charset="0"/>
                <a:cs typeface="Times New Roman" panose="02020603050405020304" pitchFamily="18" charset="0"/>
              </a:rPr>
              <a:t>We provide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education</a:t>
            </a:r>
            <a:r>
              <a:rPr lang="en-US" sz="2800" b="1" dirty="0">
                <a:latin typeface="Times New Roman" panose="02020603050405020304" pitchFamily="18" charset="0"/>
                <a:cs typeface="Times New Roman" panose="02020603050405020304" pitchFamily="18" charset="0"/>
              </a:rPr>
              <a:t>, </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mutual help</a:t>
            </a:r>
            <a:r>
              <a:rPr lang="en-US" sz="2800" b="1" dirty="0" smtClean="0">
                <a:latin typeface="Times New Roman" panose="02020603050405020304" pitchFamily="18" charset="0"/>
                <a:cs typeface="Times New Roman" panose="02020603050405020304" pitchFamily="18" charset="0"/>
              </a:rPr>
              <a:t>, </a:t>
            </a:r>
            <a:r>
              <a:rPr lang="en-US" sz="2800" b="1" dirty="0">
                <a:solidFill>
                  <a:schemeClr val="tx1"/>
                </a:solidFill>
                <a:latin typeface="Times New Roman" panose="02020603050405020304" pitchFamily="18" charset="0"/>
                <a:cs typeface="Times New Roman" panose="02020603050405020304" pitchFamily="18" charset="0"/>
              </a:rPr>
              <a:t>and</a:t>
            </a:r>
            <a:r>
              <a:rPr lang="en-US" sz="2800" b="1" dirty="0">
                <a:latin typeface="Times New Roman" panose="02020603050405020304" pitchFamily="18" charset="0"/>
                <a:cs typeface="Times New Roman" panose="02020603050405020304" pitchFamily="18" charset="0"/>
              </a:rPr>
              <a:t> </a:t>
            </a: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advocacy</a:t>
            </a:r>
            <a:r>
              <a:rPr lang="en-US" sz="2800" b="1" dirty="0" smtClean="0">
                <a:latin typeface="Times New Roman" panose="02020603050405020304" pitchFamily="18" charset="0"/>
                <a:cs typeface="Times New Roman" panose="02020603050405020304" pitchFamily="18" charset="0"/>
              </a:rPr>
              <a:t>:</a:t>
            </a:r>
            <a:endParaRPr lang="en-US" sz="2400" b="1" dirty="0" smtClean="0">
              <a:solidFill>
                <a:schemeClr val="tx1"/>
              </a:solidFill>
              <a:latin typeface="Times New Roman" panose="02020603050405020304" pitchFamily="18" charset="0"/>
              <a:cs typeface="Times New Roman" panose="02020603050405020304" pitchFamily="18" charset="0"/>
            </a:endParaRPr>
          </a:p>
          <a:p>
            <a:pPr marL="914400" lvl="1" indent="-457200" algn="l">
              <a:buFont typeface="Wingdings" panose="05000000000000000000" pitchFamily="2" charset="2"/>
              <a:buChar char="§"/>
            </a:pPr>
            <a:r>
              <a:rPr lang="en-US" sz="2400" b="1" dirty="0" smtClean="0">
                <a:solidFill>
                  <a:srgbClr val="0066FF"/>
                </a:solidFill>
                <a:effectLst>
                  <a:outerShdw blurRad="38100" dist="38100" dir="2700000" algn="tl">
                    <a:srgbClr val="000000">
                      <a:alpha val="43137"/>
                    </a:srgbClr>
                  </a:outerShdw>
                </a:effectLst>
                <a:latin typeface="Constantia" panose="02030602050306030303" pitchFamily="18" charset="0"/>
                <a:cs typeface="Times New Roman" panose="02020603050405020304" pitchFamily="18" charset="0"/>
              </a:rPr>
              <a:t>Membership is free </a:t>
            </a:r>
            <a:endParaRPr lang="en-US" sz="2400" b="1" dirty="0">
              <a:solidFill>
                <a:srgbClr val="0066FF"/>
              </a:solidFill>
              <a:effectLst>
                <a:outerShdw blurRad="38100" dist="38100" dir="2700000" algn="tl">
                  <a:srgbClr val="000000">
                    <a:alpha val="43137"/>
                  </a:srgbClr>
                </a:outerShdw>
              </a:effectLst>
              <a:latin typeface="Constantia" panose="02030602050306030303" pitchFamily="18" charset="0"/>
            </a:endParaRPr>
          </a:p>
          <a:p>
            <a:pPr marL="914400" lvl="1" indent="-457200" algn="l">
              <a:lnSpc>
                <a:spcPct val="120000"/>
              </a:lnSpc>
              <a:spcBef>
                <a:spcPts val="0"/>
              </a:spcBef>
              <a:buFont typeface="Wingdings" panose="05000000000000000000" pitchFamily="2" charset="2"/>
              <a:buChar char="§"/>
            </a:pPr>
            <a:r>
              <a:rPr lang="en-US" sz="2400" b="1" dirty="0">
                <a:solidFill>
                  <a:srgbClr val="0F6FC6"/>
                </a:solidFill>
                <a:effectLst>
                  <a:outerShdw blurRad="38100" dist="38100" dir="2700000" algn="tl">
                    <a:srgbClr val="000000">
                      <a:alpha val="43137"/>
                    </a:srgbClr>
                  </a:outerShdw>
                </a:effectLst>
                <a:latin typeface="Constantia"/>
              </a:rPr>
              <a:t>Focus Groups:</a:t>
            </a:r>
            <a:endParaRPr lang="en-US" sz="2400" b="1" dirty="0">
              <a:solidFill>
                <a:srgbClr val="3333FF"/>
              </a:solidFill>
              <a:effectLst>
                <a:outerShdw blurRad="38100" dist="38100" dir="2700000" algn="tl">
                  <a:srgbClr val="000000">
                    <a:alpha val="43137"/>
                  </a:srgbClr>
                </a:outerShdw>
              </a:effectLst>
              <a:latin typeface="Constantia"/>
            </a:endParaRPr>
          </a:p>
          <a:p>
            <a:pPr marL="1371600" lvl="1" indent="-457200" algn="l">
              <a:lnSpc>
                <a:spcPct val="120000"/>
              </a:lnSpc>
              <a:spcBef>
                <a:spcPts val="0"/>
              </a:spcBef>
              <a:buFont typeface="Wingdings" panose="05000000000000000000" pitchFamily="2" charset="2"/>
              <a:buChar char="§"/>
            </a:pPr>
            <a:r>
              <a:rPr lang="en-US" sz="2400" b="1" dirty="0">
                <a:solidFill>
                  <a:srgbClr val="FF0000"/>
                </a:solidFill>
                <a:effectLst>
                  <a:outerShdw blurRad="38100" dist="38100" dir="2700000" algn="tl">
                    <a:srgbClr val="000000">
                      <a:alpha val="43137"/>
                    </a:srgbClr>
                  </a:outerShdw>
                </a:effectLst>
                <a:latin typeface="Constantia"/>
              </a:rPr>
              <a:t>Newly </a:t>
            </a:r>
            <a:r>
              <a:rPr lang="en-US" sz="2400" b="1" dirty="0" smtClean="0">
                <a:solidFill>
                  <a:srgbClr val="FF0000"/>
                </a:solidFill>
                <a:effectLst>
                  <a:outerShdw blurRad="38100" dist="38100" dir="2700000" algn="tl">
                    <a:srgbClr val="000000">
                      <a:alpha val="43137"/>
                    </a:srgbClr>
                  </a:outerShdw>
                </a:effectLst>
                <a:latin typeface="Constantia"/>
              </a:rPr>
              <a:t>Diagnosed/Active Surveillance – before primary treatment</a:t>
            </a:r>
            <a:endParaRPr lang="en-US" sz="2400" b="1" dirty="0">
              <a:solidFill>
                <a:srgbClr val="FF0000"/>
              </a:solidFill>
              <a:latin typeface="Constantia"/>
            </a:endParaRPr>
          </a:p>
          <a:p>
            <a:pPr marL="1371600" lvl="1" indent="-457200" algn="l">
              <a:lnSpc>
                <a:spcPct val="120000"/>
              </a:lnSpc>
              <a:spcBef>
                <a:spcPts val="0"/>
              </a:spcBef>
              <a:buFont typeface="Wingdings" panose="05000000000000000000" pitchFamily="2" charset="2"/>
              <a:buChar char="§"/>
            </a:pPr>
            <a:r>
              <a:rPr lang="en-US" sz="2400" b="1" dirty="0" smtClean="0">
                <a:solidFill>
                  <a:srgbClr val="FF0000"/>
                </a:solidFill>
                <a:effectLst>
                  <a:outerShdw blurRad="38100" dist="38100" dir="2700000" algn="tl">
                    <a:srgbClr val="000000">
                      <a:alpha val="43137"/>
                    </a:srgbClr>
                  </a:outerShdw>
                </a:effectLst>
                <a:latin typeface="Constantia"/>
              </a:rPr>
              <a:t>Warriors – cancer has returned after treatment </a:t>
            </a:r>
            <a:endParaRPr lang="en-US" sz="2400" b="1" dirty="0">
              <a:solidFill>
                <a:prstClr val="black"/>
              </a:solidFill>
              <a:latin typeface="Constantia"/>
            </a:endParaRPr>
          </a:p>
          <a:p>
            <a:pPr marL="1371600" lvl="1" indent="-457200" algn="l">
              <a:lnSpc>
                <a:spcPct val="120000"/>
              </a:lnSpc>
              <a:spcBef>
                <a:spcPts val="0"/>
              </a:spcBef>
              <a:buFont typeface="Wingdings" panose="05000000000000000000" pitchFamily="2" charset="2"/>
              <a:buChar char="§"/>
            </a:pPr>
            <a:r>
              <a:rPr lang="en-US" sz="2400" b="1" dirty="0">
                <a:solidFill>
                  <a:srgbClr val="FF0000"/>
                </a:solidFill>
                <a:effectLst>
                  <a:outerShdw blurRad="38100" dist="38100" dir="2700000" algn="tl">
                    <a:srgbClr val="000000">
                      <a:alpha val="43137"/>
                    </a:srgbClr>
                  </a:outerShdw>
                </a:effectLst>
                <a:latin typeface="Constantia"/>
              </a:rPr>
              <a:t>Wives, Partners, and Caregivers</a:t>
            </a:r>
            <a:endParaRPr lang="en-US" sz="2400" b="1" i="1" dirty="0">
              <a:solidFill>
                <a:srgbClr val="FF0000"/>
              </a:solidFill>
              <a:latin typeface="Constantia"/>
            </a:endParaRPr>
          </a:p>
          <a:p>
            <a:pPr marL="914400" lvl="1" indent="-457200" algn="l">
              <a:lnSpc>
                <a:spcPct val="120000"/>
              </a:lnSpc>
              <a:spcBef>
                <a:spcPts val="0"/>
              </a:spcBef>
              <a:buFont typeface="Wingdings" panose="05000000000000000000" pitchFamily="2" charset="2"/>
              <a:buChar char="§"/>
            </a:pPr>
            <a:r>
              <a:rPr lang="en-US" sz="2400" b="1" dirty="0">
                <a:solidFill>
                  <a:srgbClr val="0F6FC6"/>
                </a:solidFill>
                <a:effectLst>
                  <a:outerShdw blurRad="38100" dist="38100" dir="2700000" algn="tl">
                    <a:srgbClr val="000000">
                      <a:alpha val="43137"/>
                    </a:srgbClr>
                  </a:outerShdw>
                </a:effectLst>
                <a:latin typeface="Constantia"/>
              </a:rPr>
              <a:t>Peer-to-Peer</a:t>
            </a:r>
            <a:r>
              <a:rPr lang="en-US" sz="2400" b="1" dirty="0">
                <a:solidFill>
                  <a:prstClr val="black"/>
                </a:solidFill>
                <a:latin typeface="Constantia"/>
              </a:rPr>
              <a:t> discussion</a:t>
            </a:r>
            <a:r>
              <a:rPr lang="en-US" sz="2400" b="1" dirty="0">
                <a:solidFill>
                  <a:srgbClr val="FF0000"/>
                </a:solidFill>
                <a:effectLst>
                  <a:outerShdw blurRad="38100" dist="38100" dir="2700000" algn="tl">
                    <a:srgbClr val="000000">
                      <a:alpha val="43137"/>
                    </a:srgbClr>
                  </a:outerShdw>
                </a:effectLst>
                <a:latin typeface="Constantia"/>
              </a:rPr>
              <a:t> </a:t>
            </a:r>
          </a:p>
          <a:p>
            <a:pPr marL="914400" lvl="1" indent="-457200" algn="l">
              <a:lnSpc>
                <a:spcPct val="120000"/>
              </a:lnSpc>
              <a:spcBef>
                <a:spcPts val="0"/>
              </a:spcBef>
              <a:buFont typeface="Wingdings" panose="05000000000000000000" pitchFamily="2" charset="2"/>
              <a:buChar char="§"/>
            </a:pPr>
            <a:r>
              <a:rPr lang="en-US" sz="2400" b="1" dirty="0" smtClean="0">
                <a:solidFill>
                  <a:srgbClr val="0F6FC6"/>
                </a:solidFill>
                <a:effectLst>
                  <a:outerShdw blurRad="38100" dist="38100" dir="2700000" algn="tl">
                    <a:srgbClr val="000000">
                      <a:alpha val="43137"/>
                    </a:srgbClr>
                  </a:outerShdw>
                </a:effectLst>
                <a:latin typeface="Constantia"/>
              </a:rPr>
              <a:t>Distribute</a:t>
            </a:r>
            <a:r>
              <a:rPr lang="en-US" sz="2400" b="1" dirty="0" smtClean="0">
                <a:solidFill>
                  <a:srgbClr val="C00000"/>
                </a:solidFill>
                <a:effectLst>
                  <a:outerShdw blurRad="38100" dist="38100" dir="2700000" algn="tl">
                    <a:srgbClr val="000000">
                      <a:alpha val="43137"/>
                    </a:srgbClr>
                  </a:outerShdw>
                </a:effectLst>
                <a:latin typeface="Constantia"/>
              </a:rPr>
              <a:t> </a:t>
            </a:r>
            <a:r>
              <a:rPr lang="en-US" sz="2400" b="1" i="1" dirty="0" smtClean="0">
                <a:solidFill>
                  <a:srgbClr val="0F6FC6"/>
                </a:solidFill>
                <a:effectLst>
                  <a:outerShdw blurRad="38100" dist="38100" dir="2700000" algn="tl">
                    <a:srgbClr val="000000">
                      <a:alpha val="43137"/>
                    </a:srgbClr>
                  </a:outerShdw>
                </a:effectLst>
                <a:latin typeface="Constantia"/>
              </a:rPr>
              <a:t>The Digital </a:t>
            </a:r>
            <a:r>
              <a:rPr lang="en-US" sz="2400" b="1" i="1" dirty="0">
                <a:solidFill>
                  <a:srgbClr val="0F6FC6"/>
                </a:solidFill>
                <a:effectLst>
                  <a:outerShdw blurRad="38100" dist="38100" dir="2700000" algn="tl">
                    <a:srgbClr val="000000">
                      <a:alpha val="43137"/>
                    </a:srgbClr>
                  </a:outerShdw>
                </a:effectLst>
                <a:latin typeface="Constantia"/>
              </a:rPr>
              <a:t>Examiner </a:t>
            </a:r>
            <a:r>
              <a:rPr lang="en-US" sz="2400" b="1" dirty="0">
                <a:solidFill>
                  <a:prstClr val="black"/>
                </a:solidFill>
                <a:effectLst>
                  <a:outerShdw blurRad="38100" dist="38100" dir="2700000" algn="tl">
                    <a:srgbClr val="000000">
                      <a:alpha val="43137"/>
                    </a:srgbClr>
                  </a:outerShdw>
                </a:effectLst>
                <a:latin typeface="Constantia"/>
              </a:rPr>
              <a:t>to &gt;1300</a:t>
            </a:r>
          </a:p>
          <a:p>
            <a:pPr marL="914400" lvl="1" indent="-457200" algn="l">
              <a:lnSpc>
                <a:spcPct val="120000"/>
              </a:lnSpc>
              <a:spcBef>
                <a:spcPts val="0"/>
              </a:spcBef>
              <a:buFont typeface="Wingdings" panose="05000000000000000000" pitchFamily="2" charset="2"/>
              <a:buChar char="§"/>
            </a:pPr>
            <a:r>
              <a:rPr lang="en-US" sz="2400" b="1" dirty="0" smtClean="0">
                <a:solidFill>
                  <a:srgbClr val="FF0000"/>
                </a:solidFill>
                <a:effectLst>
                  <a:outerShdw blurRad="38100" dist="38100" dir="2700000" algn="tl">
                    <a:srgbClr val="000000">
                      <a:alpha val="43137"/>
                    </a:srgbClr>
                  </a:outerShdw>
                </a:effectLst>
                <a:latin typeface="Constantia"/>
              </a:rPr>
              <a:t>&gt; 90 Videos </a:t>
            </a:r>
            <a:r>
              <a:rPr lang="en-US" sz="2400" b="1" dirty="0">
                <a:solidFill>
                  <a:srgbClr val="FF0000"/>
                </a:solidFill>
                <a:effectLst>
                  <a:outerShdw blurRad="38100" dist="38100" dir="2700000" algn="tl">
                    <a:srgbClr val="000000">
                      <a:alpha val="43137"/>
                    </a:srgbClr>
                  </a:outerShdw>
                </a:effectLst>
                <a:latin typeface="Constantia"/>
              </a:rPr>
              <a:t>of meetings </a:t>
            </a:r>
            <a:r>
              <a:rPr lang="en-US" sz="2400" b="1" dirty="0" smtClean="0">
                <a:solidFill>
                  <a:schemeClr val="tx1"/>
                </a:solidFill>
                <a:effectLst>
                  <a:outerShdw blurRad="38100" dist="38100" dir="2700000" algn="tl">
                    <a:srgbClr val="000000">
                      <a:alpha val="43137"/>
                    </a:srgbClr>
                  </a:outerShdw>
                </a:effectLst>
                <a:latin typeface="Constantia"/>
              </a:rPr>
              <a:t>on our </a:t>
            </a:r>
            <a:r>
              <a:rPr lang="en-US" sz="2400" b="1" dirty="0">
                <a:solidFill>
                  <a:prstClr val="black"/>
                </a:solidFill>
                <a:effectLst>
                  <a:outerShdw blurRad="38100" dist="38100" dir="2700000" algn="tl">
                    <a:srgbClr val="000000">
                      <a:alpha val="43137"/>
                    </a:srgbClr>
                  </a:outerShdw>
                </a:effectLst>
                <a:latin typeface="Constantia"/>
              </a:rPr>
              <a:t>web site </a:t>
            </a:r>
            <a:r>
              <a:rPr lang="en-US" sz="2400" b="1" dirty="0" smtClean="0">
                <a:solidFill>
                  <a:prstClr val="black"/>
                </a:solidFill>
                <a:effectLst>
                  <a:outerShdw blurRad="38100" dist="38100" dir="2700000" algn="tl">
                    <a:srgbClr val="000000">
                      <a:alpha val="43137"/>
                    </a:srgbClr>
                  </a:outerShdw>
                </a:effectLst>
                <a:latin typeface="Constantia"/>
              </a:rPr>
              <a:t>and at</a:t>
            </a:r>
            <a:r>
              <a:rPr lang="en-US" sz="2400" b="1" dirty="0">
                <a:solidFill>
                  <a:prstClr val="black"/>
                </a:solidFill>
                <a:effectLst>
                  <a:outerShdw blurRad="38100" dist="38100" dir="2700000" algn="tl">
                    <a:srgbClr val="000000">
                      <a:alpha val="43137"/>
                    </a:srgbClr>
                  </a:outerShdw>
                </a:effectLst>
                <a:latin typeface="Constantia"/>
              </a:rPr>
              <a:t> </a:t>
            </a:r>
            <a:r>
              <a:rPr lang="en-US" sz="2400" b="1" dirty="0" smtClean="0">
                <a:solidFill>
                  <a:srgbClr val="FF0000"/>
                </a:solidFill>
                <a:effectLst>
                  <a:outerShdw blurRad="38100" dist="38100" dir="2700000" algn="tl">
                    <a:srgbClr val="000000">
                      <a:alpha val="43137"/>
                    </a:srgbClr>
                  </a:outerShdw>
                </a:effectLst>
                <a:latin typeface="Constantia"/>
              </a:rPr>
              <a:t>www.youtube.com/user/pccncalgary </a:t>
            </a:r>
            <a:endParaRPr lang="en-US" sz="2400" b="1" dirty="0">
              <a:solidFill>
                <a:srgbClr val="FF0000"/>
              </a:solidFill>
              <a:effectLst>
                <a:outerShdw blurRad="38100" dist="38100" dir="2700000" algn="tl">
                  <a:srgbClr val="000000">
                    <a:alpha val="43137"/>
                  </a:srgbClr>
                </a:outerShdw>
              </a:effectLst>
              <a:latin typeface="Constantia"/>
            </a:endParaRPr>
          </a:p>
          <a:p>
            <a:pPr algn="l"/>
            <a:endParaRPr lang="en-US" sz="2400" b="1" dirty="0" smtClean="0"/>
          </a:p>
          <a:p>
            <a:pPr algn="l"/>
            <a:endParaRPr lang="en-US" sz="2400" b="1" dirty="0">
              <a:solidFill>
                <a:schemeClr val="accent1"/>
              </a:solidFill>
              <a:latin typeface="Times New Roman" panose="02020603050405020304" pitchFamily="18" charset="0"/>
              <a:cs typeface="Times New Roman" panose="02020603050405020304" pitchFamily="18" charset="0"/>
            </a:endParaRPr>
          </a:p>
          <a:p>
            <a:pPr algn="l"/>
            <a:endParaRPr lang="en-US" sz="2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260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 of Drugs on Log 10 PSA</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7680" y="1447800"/>
            <a:ext cx="7735614" cy="4876800"/>
          </a:xfrm>
        </p:spPr>
      </p:pic>
    </p:spTree>
    <p:extLst>
      <p:ext uri="{BB962C8B-B14F-4D97-AF65-F5344CB8AC3E}">
        <p14:creationId xmlns:p14="http://schemas.microsoft.com/office/powerpoint/2010/main" val="41189764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Projections for PSA </a:t>
            </a:r>
            <a:br>
              <a:rPr lang="en-US" b="1" dirty="0" smtClean="0"/>
            </a:br>
            <a:r>
              <a:rPr lang="en-US" b="1" dirty="0" smtClean="0"/>
              <a:t>After 10 &amp; 14 Cycles of Docetaxel</a:t>
            </a:r>
            <a:endParaRPr lang="en-US" b="1"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300" y="1805781"/>
            <a:ext cx="6629400" cy="4114800"/>
          </a:xfrm>
        </p:spPr>
      </p:pic>
    </p:spTree>
    <p:extLst>
      <p:ext uri="{BB962C8B-B14F-4D97-AF65-F5344CB8AC3E}">
        <p14:creationId xmlns:p14="http://schemas.microsoft.com/office/powerpoint/2010/main" val="34604043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What’s on the Horizon?</a:t>
            </a:r>
            <a:endParaRPr lang="en-US" b="1" dirty="0"/>
          </a:p>
        </p:txBody>
      </p:sp>
      <p:sp>
        <p:nvSpPr>
          <p:cNvPr id="3" name="Content Placeholder 2"/>
          <p:cNvSpPr>
            <a:spLocks noGrp="1"/>
          </p:cNvSpPr>
          <p:nvPr>
            <p:ph idx="1"/>
          </p:nvPr>
        </p:nvSpPr>
        <p:spPr>
          <a:xfrm>
            <a:off x="152400" y="1371600"/>
            <a:ext cx="9144000" cy="5410200"/>
          </a:xfrm>
        </p:spPr>
        <p:txBody>
          <a:bodyPr>
            <a:normAutofit fontScale="85000" lnSpcReduction="20000"/>
          </a:bodyPr>
          <a:lstStyle/>
          <a:p>
            <a:r>
              <a:rPr lang="en-US" b="1" dirty="0" smtClean="0"/>
              <a:t>Current trend with PSA decline is my friend, until:</a:t>
            </a:r>
          </a:p>
          <a:p>
            <a:pPr lvl="1"/>
            <a:r>
              <a:rPr lang="en-US" b="1" dirty="0" smtClean="0"/>
              <a:t>Down-trend in PSA decline is broken</a:t>
            </a:r>
          </a:p>
          <a:p>
            <a:pPr lvl="1"/>
            <a:r>
              <a:rPr lang="en-US" b="1" dirty="0" smtClean="0"/>
              <a:t>Resistance to docetaxel develops</a:t>
            </a:r>
          </a:p>
          <a:p>
            <a:pPr lvl="1"/>
            <a:r>
              <a:rPr lang="en-US" b="1" dirty="0" smtClean="0"/>
              <a:t>Toxicities to docetaxel become significant</a:t>
            </a:r>
          </a:p>
          <a:p>
            <a:r>
              <a:rPr lang="en-US" b="1" dirty="0" smtClean="0"/>
              <a:t>Chemo holiday (Hurray!!) – just in time for the summer</a:t>
            </a:r>
          </a:p>
          <a:p>
            <a:r>
              <a:rPr lang="en-US" b="1" dirty="0" smtClean="0"/>
              <a:t>Follow-up Options to 10 Scheduled Chemo Treatments:</a:t>
            </a:r>
          </a:p>
          <a:p>
            <a:pPr lvl="1"/>
            <a:r>
              <a:rPr lang="en-US" b="1" dirty="0" smtClean="0"/>
              <a:t>Keep the pressure on – have an additional 1 – 4 chemo treatments</a:t>
            </a:r>
          </a:p>
          <a:p>
            <a:pPr lvl="1"/>
            <a:r>
              <a:rPr lang="en-US" b="1" dirty="0" smtClean="0"/>
              <a:t>Closely follow PSA, PSA doubling time and radiographic progression (CT scans) once chemo is finished</a:t>
            </a:r>
          </a:p>
          <a:p>
            <a:pPr lvl="1"/>
            <a:r>
              <a:rPr lang="en-US" b="1" dirty="0" smtClean="0"/>
              <a:t>If PSA rises, re-challenge with docetaxel, </a:t>
            </a:r>
            <a:r>
              <a:rPr lang="en-US" b="1" smtClean="0"/>
              <a:t>if tolerable</a:t>
            </a:r>
            <a:endParaRPr lang="en-US" b="1" dirty="0" smtClean="0"/>
          </a:p>
          <a:p>
            <a:pPr lvl="1"/>
            <a:r>
              <a:rPr lang="en-US" b="1" dirty="0" smtClean="0"/>
              <a:t>Sequence with new therapies, if available</a:t>
            </a:r>
          </a:p>
          <a:p>
            <a:pPr lvl="1"/>
            <a:r>
              <a:rPr lang="en-US" b="1" dirty="0" smtClean="0"/>
              <a:t>Sequence with </a:t>
            </a:r>
            <a:r>
              <a:rPr lang="en-US" b="1" dirty="0" err="1" smtClean="0"/>
              <a:t>Jetvana</a:t>
            </a:r>
            <a:r>
              <a:rPr lang="en-US" b="1" dirty="0" smtClean="0"/>
              <a:t> (</a:t>
            </a:r>
            <a:r>
              <a:rPr lang="en-US" b="1" dirty="0" err="1" smtClean="0"/>
              <a:t>cabazitaxel</a:t>
            </a:r>
            <a:r>
              <a:rPr lang="en-US" b="1" dirty="0" smtClean="0"/>
              <a:t>) – alternative chemo agent</a:t>
            </a:r>
          </a:p>
          <a:p>
            <a:r>
              <a:rPr lang="en-US" b="1" dirty="0" smtClean="0"/>
              <a:t>Keeping active and enjoying life!!</a:t>
            </a:r>
          </a:p>
          <a:p>
            <a:endParaRPr lang="en-US" dirty="0" smtClean="0"/>
          </a:p>
          <a:p>
            <a:endParaRPr lang="en-US" dirty="0"/>
          </a:p>
        </p:txBody>
      </p:sp>
    </p:spTree>
    <p:extLst>
      <p:ext uri="{BB962C8B-B14F-4D97-AF65-F5344CB8AC3E}">
        <p14:creationId xmlns:p14="http://schemas.microsoft.com/office/powerpoint/2010/main" val="3714819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nimax-img.de/Produktbilder/zoom/18287_1/Nikon-LED-4D-magnifying-glass-rectangular.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3399746" y="0"/>
            <a:ext cx="3429000" cy="3048000"/>
          </a:xfrm>
          <a:prstGeom prst="rect">
            <a:avLst/>
          </a:prstGeom>
          <a:noFill/>
          <a:ln>
            <a:noFill/>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15000"/>
            <a:ext cx="9144000" cy="1190074"/>
          </a:xfrm>
          <a:prstGeom prst="rect">
            <a:avLst/>
          </a:prstGeom>
          <a:solidFill>
            <a:srgbClr val="000000"/>
          </a:solidFill>
        </p:spPr>
      </p:pic>
      <p:grpSp>
        <p:nvGrpSpPr>
          <p:cNvPr id="9" name="Group 8"/>
          <p:cNvGrpSpPr/>
          <p:nvPr/>
        </p:nvGrpSpPr>
        <p:grpSpPr>
          <a:xfrm>
            <a:off x="228600" y="557206"/>
            <a:ext cx="8737036" cy="5157794"/>
            <a:chOff x="436218" y="557206"/>
            <a:chExt cx="8288594" cy="5157794"/>
          </a:xfrm>
        </p:grpSpPr>
        <p:sp>
          <p:nvSpPr>
            <p:cNvPr id="6" name="Title 1"/>
            <p:cNvSpPr txBox="1">
              <a:spLocks/>
            </p:cNvSpPr>
            <p:nvPr/>
          </p:nvSpPr>
          <p:spPr>
            <a:xfrm>
              <a:off x="2743199" y="557206"/>
              <a:ext cx="3733801" cy="771232"/>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1600" b="1" dirty="0" smtClean="0">
                  <a:solidFill>
                    <a:srgbClr val="0070C0"/>
                  </a:solidFill>
                  <a:effectLst>
                    <a:outerShdw blurRad="38100" dist="38100" dir="2700000" algn="tl">
                      <a:srgbClr val="000000">
                        <a:alpha val="43137"/>
                      </a:srgbClr>
                    </a:outerShdw>
                  </a:effectLst>
                  <a:latin typeface="Comic Sans MS" panose="030F0702030302020204" pitchFamily="66" charset="0"/>
                </a:rPr>
                <a:t>Here’s the</a:t>
              </a:r>
              <a:r>
                <a:rPr lang="en-US" sz="4800" b="1" dirty="0" smtClean="0">
                  <a:solidFill>
                    <a:srgbClr val="0070C0"/>
                  </a:solidFill>
                  <a:effectLst>
                    <a:outerShdw blurRad="38100" dist="38100" dir="2700000" algn="tl">
                      <a:srgbClr val="000000">
                        <a:alpha val="43137"/>
                      </a:srgbClr>
                    </a:outerShdw>
                  </a:effectLst>
                  <a:latin typeface="Comic Sans MS" panose="030F0702030302020204" pitchFamily="66" charset="0"/>
                </a:rPr>
                <a:t> Fine </a:t>
              </a:r>
              <a:r>
                <a:rPr lang="en-US" sz="1600" b="1" dirty="0" smtClean="0">
                  <a:solidFill>
                    <a:srgbClr val="0070C0"/>
                  </a:solidFill>
                  <a:effectLst>
                    <a:outerShdw blurRad="38100" dist="38100" dir="2700000" algn="tl">
                      <a:srgbClr val="000000">
                        <a:alpha val="43137"/>
                      </a:srgbClr>
                    </a:outerShdw>
                  </a:effectLst>
                  <a:latin typeface="Comic Sans MS" panose="030F0702030302020204" pitchFamily="66" charset="0"/>
                </a:rPr>
                <a:t>Print!</a:t>
              </a:r>
              <a:endParaRPr lang="en-US" sz="1600"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8" name="Subtitle 2"/>
            <p:cNvSpPr txBox="1">
              <a:spLocks/>
            </p:cNvSpPr>
            <p:nvPr/>
          </p:nvSpPr>
          <p:spPr>
            <a:xfrm>
              <a:off x="436218" y="1682200"/>
              <a:ext cx="8288594" cy="4032800"/>
            </a:xfrm>
            <a:prstGeom prst="rect">
              <a:avLst/>
            </a:prstGeom>
          </p:spPr>
          <p:txBody>
            <a:bodyPr vert="horz">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339725" indent="-339725">
                <a:spcBef>
                  <a:spcPts val="1200"/>
                </a:spcBef>
                <a:buFont typeface="Wingdings" panose="05000000000000000000" pitchFamily="2" charset="2"/>
                <a:buChar char="§"/>
              </a:pPr>
              <a:r>
                <a:rPr lang="en-US" sz="2800" b="1" dirty="0"/>
                <a:t>B</a:t>
              </a:r>
              <a:r>
                <a:rPr lang="en-US" sz="2800" b="1" dirty="0" smtClean="0"/>
                <a:t>e </a:t>
              </a:r>
              <a:r>
                <a:rPr lang="en-US" sz="2800" b="1" dirty="0" smtClean="0">
                  <a:solidFill>
                    <a:srgbClr val="FF0000"/>
                  </a:solidFill>
                  <a:effectLst>
                    <a:outerShdw blurRad="38100" dist="38100" dir="2700000" algn="tl">
                      <a:srgbClr val="000000">
                        <a:alpha val="43137"/>
                      </a:srgbClr>
                    </a:outerShdw>
                  </a:effectLst>
                </a:rPr>
                <a:t>well informed in consultation </a:t>
              </a:r>
              <a:r>
                <a:rPr lang="en-US" sz="2800" b="1" dirty="0" smtClean="0"/>
                <a:t>with your medical 	</a:t>
              </a:r>
              <a:r>
                <a:rPr lang="en-US" sz="2800" b="1" dirty="0" smtClean="0">
                  <a:solidFill>
                    <a:srgbClr val="FF0000"/>
                  </a:solidFill>
                  <a:effectLst>
                    <a:outerShdw blurRad="38100" dist="38100" dir="2700000" algn="tl">
                      <a:srgbClr val="000000">
                        <a:alpha val="43137"/>
                      </a:srgbClr>
                    </a:outerShdw>
                  </a:effectLst>
                </a:rPr>
                <a:t>team</a:t>
              </a:r>
              <a:r>
                <a:rPr lang="en-US" sz="2800" b="1" dirty="0" smtClean="0"/>
                <a:t> </a:t>
              </a:r>
              <a:r>
                <a:rPr lang="en-US" sz="2800" b="1" dirty="0" smtClean="0">
                  <a:solidFill>
                    <a:srgbClr val="FF0000"/>
                  </a:solidFill>
                  <a:effectLst>
                    <a:outerShdw blurRad="38100" dist="38100" dir="2700000" algn="tl">
                      <a:srgbClr val="000000">
                        <a:alpha val="43137"/>
                      </a:srgbClr>
                    </a:outerShdw>
                  </a:effectLst>
                </a:rPr>
                <a:t>before deciding on a treatment </a:t>
              </a:r>
              <a:r>
                <a:rPr lang="en-US" sz="2800" b="1" dirty="0" smtClean="0"/>
                <a:t>and </a:t>
              </a:r>
              <a:r>
                <a:rPr lang="en-US" sz="2800" b="1" dirty="0" smtClean="0">
                  <a:solidFill>
                    <a:schemeClr val="accent1">
                      <a:lumMod val="75000"/>
                    </a:schemeClr>
                  </a:solidFill>
                  <a:effectLst>
                    <a:outerShdw blurRad="38100" dist="38100" dir="2700000" algn="tl">
                      <a:srgbClr val="000000">
                        <a:alpha val="43137"/>
                      </a:srgbClr>
                    </a:outerShdw>
                  </a:effectLst>
                </a:rPr>
                <a:t>to 	minimize issues </a:t>
              </a:r>
              <a:r>
                <a:rPr lang="en-US" sz="2800" b="1" dirty="0" smtClean="0"/>
                <a:t>of </a:t>
              </a:r>
              <a:r>
                <a:rPr lang="en-US" sz="2800" b="1" dirty="0" smtClean="0">
                  <a:solidFill>
                    <a:srgbClr val="FF0000"/>
                  </a:solidFill>
                  <a:effectLst>
                    <a:outerShdw blurRad="38100" dist="38100" dir="2700000" algn="tl">
                      <a:srgbClr val="000000">
                        <a:alpha val="43137"/>
                      </a:srgbClr>
                    </a:outerShdw>
                  </a:effectLst>
                </a:rPr>
                <a:t>over-treatment</a:t>
              </a:r>
            </a:p>
            <a:p>
              <a:pPr marL="339725" indent="-339725">
                <a:spcBef>
                  <a:spcPts val="1200"/>
                </a:spcBef>
                <a:buFont typeface="Wingdings" panose="05000000000000000000" pitchFamily="2" charset="2"/>
                <a:buChar char="§"/>
              </a:pPr>
              <a:r>
                <a:rPr lang="en-US" sz="2800" b="1" dirty="0" smtClean="0"/>
                <a:t>We </a:t>
              </a:r>
              <a:r>
                <a:rPr lang="en-US" sz="2800" b="1" dirty="0" smtClean="0">
                  <a:solidFill>
                    <a:srgbClr val="FF0000"/>
                  </a:solidFill>
                  <a:effectLst>
                    <a:outerShdw blurRad="38100" dist="38100" dir="2700000" algn="tl">
                      <a:srgbClr val="000000">
                        <a:alpha val="43137"/>
                      </a:srgbClr>
                    </a:outerShdw>
                  </a:effectLst>
                </a:rPr>
                <a:t>do not give medical advice</a:t>
              </a:r>
              <a:r>
                <a:rPr lang="en-US" sz="2800" b="1" dirty="0" smtClean="0"/>
                <a:t>, endorse or 	recommend treatments, medications, or physicians</a:t>
              </a:r>
            </a:p>
            <a:p>
              <a:pPr marL="339725" indent="-339725">
                <a:spcBef>
                  <a:spcPts val="1200"/>
                </a:spcBef>
                <a:buFont typeface="Wingdings" panose="05000000000000000000" pitchFamily="2" charset="2"/>
                <a:buChar char="§"/>
              </a:pPr>
              <a:r>
                <a:rPr lang="en-US" sz="2800" b="1" dirty="0" smtClean="0"/>
                <a:t>Controversial ideas may be expressed, but </a:t>
              </a:r>
              <a:r>
                <a:rPr lang="en-US" sz="2800" b="1" dirty="0" smtClean="0">
                  <a:solidFill>
                    <a:srgbClr val="FF0000"/>
                  </a:solidFill>
                  <a:effectLst>
                    <a:outerShdw blurRad="38100" dist="38100" dir="2700000" algn="tl">
                      <a:srgbClr val="000000">
                        <a:alpha val="43137"/>
                      </a:srgbClr>
                    </a:outerShdw>
                  </a:effectLst>
                </a:rPr>
                <a:t>consult a 	qualified healthcare professional </a:t>
              </a:r>
              <a:r>
                <a:rPr lang="en-US" sz="2800" b="1" dirty="0" smtClean="0"/>
                <a:t>before making 	medical decisions </a:t>
              </a:r>
              <a:endParaRPr lang="en-US" sz="2800" b="1" dirty="0" smtClean="0">
                <a:solidFill>
                  <a:srgbClr val="FF0000"/>
                </a:solidFill>
              </a:endParaRPr>
            </a:p>
            <a:p>
              <a:endParaRPr lang="en-US" sz="2800" dirty="0">
                <a:solidFill>
                  <a:srgbClr val="FF0000"/>
                </a:solidFill>
              </a:endParaRPr>
            </a:p>
          </p:txBody>
        </p:sp>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8468"/>
            <a:ext cx="2064006" cy="1238404"/>
          </a:xfrm>
          <a:prstGeom prst="rect">
            <a:avLst/>
          </a:prstGeom>
        </p:spPr>
      </p:pic>
      <p:sp>
        <p:nvSpPr>
          <p:cNvPr id="13" name="TextBox 12"/>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Tree>
    <p:extLst>
      <p:ext uri="{BB962C8B-B14F-4D97-AF65-F5344CB8AC3E}">
        <p14:creationId xmlns:p14="http://schemas.microsoft.com/office/powerpoint/2010/main" val="7382740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6401"/>
            <a:ext cx="7848600" cy="2743199"/>
          </a:xfrm>
        </p:spPr>
        <p:txBody>
          <a:bodyPr>
            <a:normAutofit fontScale="92500"/>
          </a:bodyPr>
          <a:lstStyle/>
          <a:p>
            <a:r>
              <a:rPr lang="en-CA" sz="3600" dirty="0" smtClean="0">
                <a:solidFill>
                  <a:srgbClr val="FF0000"/>
                </a:solidFill>
                <a:effectLst>
                  <a:outerShdw blurRad="38100" dist="38100" dir="2700000" algn="tl">
                    <a:srgbClr val="000000">
                      <a:alpha val="43137"/>
                    </a:srgbClr>
                  </a:outerShdw>
                </a:effectLst>
                <a:latin typeface="Comic Sans MS" panose="030F0702030302020204" pitchFamily="66" charset="0"/>
              </a:rPr>
              <a:t>Donations – ppcn.org</a:t>
            </a:r>
          </a:p>
          <a:p>
            <a:r>
              <a:rPr lang="en-CA" sz="3600" dirty="0" smtClean="0">
                <a:solidFill>
                  <a:srgbClr val="FF0000"/>
                </a:solidFill>
                <a:effectLst>
                  <a:outerShdw blurRad="38100" dist="38100" dir="2700000" algn="tl">
                    <a:srgbClr val="000000">
                      <a:alpha val="43137"/>
                    </a:srgbClr>
                  </a:outerShdw>
                </a:effectLst>
                <a:latin typeface="Comic Sans MS" panose="030F0702030302020204" pitchFamily="66" charset="0"/>
              </a:rPr>
              <a:t>Spread the word about us</a:t>
            </a:r>
          </a:p>
          <a:p>
            <a:r>
              <a:rPr lang="en-CA" sz="3600" dirty="0" smtClean="0">
                <a:solidFill>
                  <a:srgbClr val="FF0000"/>
                </a:solidFill>
                <a:effectLst>
                  <a:outerShdw blurRad="38100" dist="38100" dir="2700000" algn="tl">
                    <a:srgbClr val="000000">
                      <a:alpha val="43137"/>
                    </a:srgbClr>
                  </a:outerShdw>
                </a:effectLst>
                <a:latin typeface="Comic Sans MS" panose="030F0702030302020204" pitchFamily="66" charset="0"/>
              </a:rPr>
              <a:t>Invite/bring friends to our meetings</a:t>
            </a:r>
          </a:p>
          <a:p>
            <a:r>
              <a:rPr lang="en-CA" sz="3600" dirty="0" smtClean="0">
                <a:solidFill>
                  <a:srgbClr val="FF0000"/>
                </a:solidFill>
                <a:effectLst>
                  <a:outerShdw blurRad="38100" dist="38100" dir="2700000" algn="tl">
                    <a:srgbClr val="000000">
                      <a:alpha val="43137"/>
                    </a:srgbClr>
                  </a:outerShdw>
                </a:effectLst>
                <a:latin typeface="Comic Sans MS" panose="030F0702030302020204" pitchFamily="66" charset="0"/>
              </a:rPr>
              <a:t>Introduce us to donors</a:t>
            </a:r>
          </a:p>
        </p:txBody>
      </p:sp>
      <p:sp>
        <p:nvSpPr>
          <p:cNvPr id="4" name="Title 1"/>
          <p:cNvSpPr txBox="1">
            <a:spLocks/>
          </p:cNvSpPr>
          <p:nvPr/>
        </p:nvSpPr>
        <p:spPr>
          <a:xfrm>
            <a:off x="2590800" y="533401"/>
            <a:ext cx="4038600" cy="609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4000" dirty="0">
                <a:solidFill>
                  <a:srgbClr val="0000FF"/>
                </a:solidFill>
                <a:effectLst>
                  <a:outerShdw blurRad="38100" dist="38100" dir="2700000" algn="tl">
                    <a:srgbClr val="000000">
                      <a:alpha val="43137"/>
                    </a:srgbClr>
                  </a:outerShdw>
                </a:effectLst>
                <a:latin typeface="Comic Sans MS" panose="030F0702030302020204" pitchFamily="66" charset="0"/>
              </a:rPr>
              <a:t>How </a:t>
            </a:r>
            <a:r>
              <a:rPr lang="en-CA" sz="4000" dirty="0" smtClean="0">
                <a:solidFill>
                  <a:srgbClr val="0000FF"/>
                </a:solidFill>
                <a:effectLst>
                  <a:outerShdw blurRad="38100" dist="38100" dir="2700000" algn="tl">
                    <a:srgbClr val="000000">
                      <a:alpha val="43137"/>
                    </a:srgbClr>
                  </a:outerShdw>
                </a:effectLst>
                <a:latin typeface="Comic Sans MS" panose="030F0702030302020204" pitchFamily="66" charset="0"/>
              </a:rPr>
              <a:t>to help us</a:t>
            </a:r>
            <a:endParaRPr lang="en-CA" sz="4000" dirty="0">
              <a:solidFill>
                <a:srgbClr val="0000FF"/>
              </a:solidFill>
              <a:effectLst>
                <a:outerShdw blurRad="38100" dist="38100" dir="2700000" algn="tl">
                  <a:srgbClr val="000000">
                    <a:alpha val="43137"/>
                  </a:srgbClr>
                </a:outerShdw>
              </a:effectLst>
              <a:latin typeface="Comic Sans MS" panose="030F0702030302020204" pitchFamily="66"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6" y="5699760"/>
            <a:ext cx="9144000" cy="11582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9046" y="1"/>
            <a:ext cx="1981200" cy="129924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46" y="28362"/>
            <a:ext cx="2064006" cy="1238404"/>
          </a:xfrm>
          <a:prstGeom prst="rect">
            <a:avLst/>
          </a:prstGeom>
        </p:spPr>
      </p:pic>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Tree>
    <p:extLst>
      <p:ext uri="{BB962C8B-B14F-4D97-AF65-F5344CB8AC3E}">
        <p14:creationId xmlns:p14="http://schemas.microsoft.com/office/powerpoint/2010/main" val="1152298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82064"/>
            <a:ext cx="4572000" cy="685801"/>
          </a:xfrm>
        </p:spPr>
        <p:txBody>
          <a:bodyPr>
            <a:noAutofit/>
          </a:bodyPr>
          <a:lstStyle/>
          <a:p>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Announcements</a:t>
            </a:r>
            <a:endParaRPr lang="en-US"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695"/>
            <a:ext cx="9144000" cy="11582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68"/>
            <a:ext cx="2064006" cy="1238404"/>
          </a:xfrm>
          <a:prstGeom prst="rect">
            <a:avLst/>
          </a:prstGeom>
        </p:spPr>
      </p:pic>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
        <p:nvSpPr>
          <p:cNvPr id="13" name="Rectangle 12"/>
          <p:cNvSpPr/>
          <p:nvPr/>
        </p:nvSpPr>
        <p:spPr>
          <a:xfrm>
            <a:off x="228600" y="1447800"/>
            <a:ext cx="8915400" cy="4216539"/>
          </a:xfrm>
          <a:prstGeom prst="rect">
            <a:avLst/>
          </a:prstGeom>
        </p:spPr>
        <p:txBody>
          <a:bodyPr wrap="square">
            <a:spAutoFit/>
          </a:bodyPr>
          <a:lstStyle/>
          <a:p>
            <a:r>
              <a:rPr lang="en-CA" sz="2800" b="1" dirty="0">
                <a:solidFill>
                  <a:srgbClr val="0000FF"/>
                </a:solidFill>
                <a:effectLst>
                  <a:outerShdw blurRad="38100" dist="38100" dir="2700000" algn="tl">
                    <a:srgbClr val="000000">
                      <a:alpha val="43137"/>
                    </a:srgbClr>
                  </a:outerShdw>
                </a:effectLst>
                <a:latin typeface="+mj-lt"/>
              </a:rPr>
              <a:t>Prostate Cancer Foundation BC and the BC Support Groups</a:t>
            </a:r>
          </a:p>
          <a:p>
            <a:r>
              <a:rPr lang="en-CA" sz="2800" dirty="0" smtClean="0">
                <a:solidFill>
                  <a:srgbClr val="0000FF"/>
                </a:solidFill>
                <a:effectLst>
                  <a:outerShdw blurRad="38100" dist="38100" dir="2700000" algn="tl">
                    <a:srgbClr val="000000">
                      <a:alpha val="43137"/>
                    </a:srgbClr>
                  </a:outerShdw>
                </a:effectLst>
                <a:latin typeface="CenturyGothic"/>
              </a:rPr>
              <a:t>Symposium, September </a:t>
            </a:r>
            <a:r>
              <a:rPr lang="en-CA" sz="2800" dirty="0">
                <a:solidFill>
                  <a:srgbClr val="0000FF"/>
                </a:solidFill>
                <a:effectLst>
                  <a:outerShdw blurRad="38100" dist="38100" dir="2700000" algn="tl">
                    <a:srgbClr val="000000">
                      <a:alpha val="43137"/>
                    </a:srgbClr>
                  </a:outerShdw>
                </a:effectLst>
                <a:latin typeface="CenturyGothic"/>
              </a:rPr>
              <a:t>23 - 25, 2016 Vancouver</a:t>
            </a:r>
          </a:p>
          <a:p>
            <a:pPr marL="342900" indent="-342900">
              <a:buFont typeface="Arial" panose="020B0604020202020204" pitchFamily="34" charset="0"/>
              <a:buChar char="•"/>
            </a:pPr>
            <a:r>
              <a:rPr lang="en-CA" sz="2400" b="1" dirty="0" smtClean="0">
                <a:solidFill>
                  <a:srgbClr val="000000"/>
                </a:solidFill>
              </a:rPr>
              <a:t>Registration </a:t>
            </a:r>
            <a:r>
              <a:rPr lang="en-CA" sz="2400" b="1" dirty="0">
                <a:solidFill>
                  <a:srgbClr val="000000"/>
                </a:solidFill>
              </a:rPr>
              <a:t>Fee: Registration closes August 1</a:t>
            </a:r>
          </a:p>
          <a:p>
            <a:r>
              <a:rPr lang="en-CA" sz="2400" dirty="0" smtClean="0">
                <a:solidFill>
                  <a:srgbClr val="000000"/>
                </a:solidFill>
              </a:rPr>
              <a:t>	EARLY - </a:t>
            </a:r>
            <a:r>
              <a:rPr lang="en-CA" sz="2400" dirty="0">
                <a:solidFill>
                  <a:srgbClr val="000000"/>
                </a:solidFill>
              </a:rPr>
              <a:t>MAY 31 $</a:t>
            </a:r>
            <a:r>
              <a:rPr lang="en-CA" sz="2400" dirty="0" smtClean="0">
                <a:solidFill>
                  <a:srgbClr val="000000"/>
                </a:solidFill>
              </a:rPr>
              <a:t>150.00, REGULAR </a:t>
            </a:r>
            <a:r>
              <a:rPr lang="en-CA" sz="2400" dirty="0">
                <a:solidFill>
                  <a:srgbClr val="000000"/>
                </a:solidFill>
              </a:rPr>
              <a:t>- JUNE 1 - JULY 31 $175.00</a:t>
            </a:r>
          </a:p>
          <a:p>
            <a:pPr marL="342900" indent="-342900">
              <a:buFont typeface="Arial" panose="020B0604020202020204" pitchFamily="34" charset="0"/>
              <a:buChar char="•"/>
            </a:pPr>
            <a:r>
              <a:rPr lang="en-CA" sz="2400" b="1" dirty="0">
                <a:solidFill>
                  <a:srgbClr val="000000"/>
                </a:solidFill>
              </a:rPr>
              <a:t>Accommodations</a:t>
            </a:r>
          </a:p>
          <a:p>
            <a:r>
              <a:rPr lang="en-CA" sz="2400" dirty="0" smtClean="0">
                <a:solidFill>
                  <a:srgbClr val="000000"/>
                </a:solidFill>
              </a:rPr>
              <a:t>	</a:t>
            </a:r>
            <a:r>
              <a:rPr lang="en-CA" sz="2400" dirty="0">
                <a:solidFill>
                  <a:srgbClr val="000000"/>
                </a:solidFill>
              </a:rPr>
              <a:t>C</a:t>
            </a:r>
            <a:r>
              <a:rPr lang="en-CA" sz="2400" dirty="0" smtClean="0">
                <a:solidFill>
                  <a:srgbClr val="000000"/>
                </a:solidFill>
              </a:rPr>
              <a:t>onference at </a:t>
            </a:r>
            <a:r>
              <a:rPr lang="en-CA" sz="2400" dirty="0">
                <a:solidFill>
                  <a:srgbClr val="000000"/>
                </a:solidFill>
              </a:rPr>
              <a:t>the centrally located Holiday </a:t>
            </a:r>
            <a:r>
              <a:rPr lang="en-CA" sz="2400" dirty="0" smtClean="0">
                <a:solidFill>
                  <a:srgbClr val="000000"/>
                </a:solidFill>
              </a:rPr>
              <a:t>Inn on Broadway </a:t>
            </a:r>
            <a:r>
              <a:rPr lang="en-CA" sz="2400" dirty="0">
                <a:solidFill>
                  <a:srgbClr val="000000"/>
                </a:solidFill>
              </a:rPr>
              <a:t>in </a:t>
            </a:r>
            <a:r>
              <a:rPr lang="en-CA" sz="2400" dirty="0" smtClean="0">
                <a:solidFill>
                  <a:srgbClr val="000000"/>
                </a:solidFill>
              </a:rPr>
              <a:t>	Vancouver</a:t>
            </a:r>
            <a:r>
              <a:rPr lang="en-CA" sz="2400" dirty="0">
                <a:solidFill>
                  <a:srgbClr val="000000"/>
                </a:solidFill>
              </a:rPr>
              <a:t>. </a:t>
            </a:r>
            <a:r>
              <a:rPr lang="en-CA" sz="2400" dirty="0" smtClean="0">
                <a:solidFill>
                  <a:srgbClr val="000000"/>
                </a:solidFill>
              </a:rPr>
              <a:t>604-707-1939.</a:t>
            </a:r>
          </a:p>
          <a:p>
            <a:r>
              <a:rPr lang="en-CA" sz="2400" dirty="0">
                <a:solidFill>
                  <a:srgbClr val="000000"/>
                </a:solidFill>
              </a:rPr>
              <a:t>	</a:t>
            </a:r>
            <a:r>
              <a:rPr lang="en-CA" sz="2400" dirty="0" smtClean="0">
                <a:solidFill>
                  <a:srgbClr val="000000"/>
                </a:solidFill>
              </a:rPr>
              <a:t>Please </a:t>
            </a:r>
            <a:r>
              <a:rPr lang="en-CA" sz="2400" dirty="0">
                <a:solidFill>
                  <a:srgbClr val="000000"/>
                </a:solidFill>
              </a:rPr>
              <a:t>use group code </a:t>
            </a:r>
            <a:r>
              <a:rPr lang="en-CA" sz="2400" b="1" dirty="0">
                <a:solidFill>
                  <a:srgbClr val="000000"/>
                </a:solidFill>
              </a:rPr>
              <a:t>PCF </a:t>
            </a:r>
            <a:r>
              <a:rPr lang="en-CA" sz="2400" dirty="0">
                <a:solidFill>
                  <a:srgbClr val="000000"/>
                </a:solidFill>
              </a:rPr>
              <a:t>when making your reservation</a:t>
            </a:r>
            <a:r>
              <a:rPr lang="en-CA" sz="2400" dirty="0" smtClean="0">
                <a:solidFill>
                  <a:srgbClr val="000000"/>
                </a:solidFill>
              </a:rPr>
              <a:t>.  	Room </a:t>
            </a:r>
            <a:r>
              <a:rPr lang="en-CA" sz="2400" dirty="0">
                <a:solidFill>
                  <a:srgbClr val="000000"/>
                </a:solidFill>
              </a:rPr>
              <a:t>rate is $165.00 </a:t>
            </a:r>
            <a:r>
              <a:rPr lang="en-CA" sz="2400" dirty="0" smtClean="0">
                <a:solidFill>
                  <a:srgbClr val="000000"/>
                </a:solidFill>
              </a:rPr>
              <a:t>per night</a:t>
            </a:r>
            <a:r>
              <a:rPr lang="en-CA" sz="2400" dirty="0">
                <a:solidFill>
                  <a:srgbClr val="000000"/>
                </a:solidFill>
              </a:rPr>
              <a:t>. </a:t>
            </a:r>
            <a:r>
              <a:rPr lang="en-CA" sz="2400" dirty="0" smtClean="0">
                <a:solidFill>
                  <a:srgbClr val="000000"/>
                </a:solidFill>
                <a:hlinkClick r:id="rId5"/>
              </a:rPr>
              <a:t>kevbevhiggins@gmail.com</a:t>
            </a:r>
            <a:r>
              <a:rPr lang="en-CA" sz="2400" dirty="0" smtClean="0">
                <a:solidFill>
                  <a:srgbClr val="000000"/>
                </a:solidFill>
              </a:rPr>
              <a:t> </a:t>
            </a:r>
            <a:endParaRPr lang="en-CA" sz="2400" dirty="0">
              <a:solidFill>
                <a:srgbClr val="000000"/>
              </a:solidFill>
            </a:endParaRPr>
          </a:p>
          <a:p>
            <a:pPr marL="342900" indent="-342900">
              <a:buFont typeface="Arial" panose="020B0604020202020204" pitchFamily="34" charset="0"/>
              <a:buChar char="•"/>
            </a:pPr>
            <a:r>
              <a:rPr lang="en-CA" sz="2400" b="1" dirty="0" smtClean="0">
                <a:solidFill>
                  <a:srgbClr val="000000"/>
                </a:solidFill>
              </a:rPr>
              <a:t>Online registration </a:t>
            </a:r>
            <a:r>
              <a:rPr lang="en-CA" sz="2400" dirty="0">
                <a:solidFill>
                  <a:srgbClr val="000000"/>
                </a:solidFill>
              </a:rPr>
              <a:t>is at </a:t>
            </a:r>
            <a:r>
              <a:rPr lang="en-CA" sz="2400" u="sng" dirty="0">
                <a:solidFill>
                  <a:srgbClr val="C00000"/>
                </a:solidFill>
                <a:effectLst>
                  <a:outerShdw blurRad="38100" dist="38100" dir="2700000" algn="tl">
                    <a:srgbClr val="000000">
                      <a:alpha val="43137"/>
                    </a:srgbClr>
                  </a:outerShdw>
                </a:effectLst>
              </a:rPr>
              <a:t>www.prostatebc.ca/events</a:t>
            </a:r>
            <a:r>
              <a:rPr lang="en-CA" sz="2400" dirty="0">
                <a:solidFill>
                  <a:srgbClr val="000000"/>
                </a:solidFill>
              </a:rPr>
              <a:t>. </a:t>
            </a:r>
            <a:endParaRPr lang="en-CA" sz="2400" dirty="0" smtClean="0">
              <a:solidFill>
                <a:srgbClr val="000000"/>
              </a:solidFill>
            </a:endParaRPr>
          </a:p>
          <a:p>
            <a:r>
              <a:rPr lang="en-CA" sz="2000" dirty="0" smtClean="0">
                <a:solidFill>
                  <a:srgbClr val="000000"/>
                </a:solidFill>
              </a:rPr>
              <a:t>	Or </a:t>
            </a:r>
            <a:r>
              <a:rPr lang="en-CA" sz="2000" dirty="0">
                <a:solidFill>
                  <a:srgbClr val="000000"/>
                </a:solidFill>
              </a:rPr>
              <a:t>call the Prostate Cancer </a:t>
            </a:r>
            <a:r>
              <a:rPr lang="en-CA" sz="2000" dirty="0" err="1" smtClean="0">
                <a:solidFill>
                  <a:srgbClr val="000000"/>
                </a:solidFill>
              </a:rPr>
              <a:t>Fdn</a:t>
            </a:r>
            <a:r>
              <a:rPr lang="en-CA" sz="2000" dirty="0" smtClean="0">
                <a:solidFill>
                  <a:srgbClr val="000000"/>
                </a:solidFill>
              </a:rPr>
              <a:t> BC office </a:t>
            </a:r>
            <a:r>
              <a:rPr lang="en-CA" sz="2000" dirty="0">
                <a:solidFill>
                  <a:srgbClr val="000000"/>
                </a:solidFill>
              </a:rPr>
              <a:t>for assistance at </a:t>
            </a:r>
            <a:r>
              <a:rPr lang="en-CA" sz="2000" dirty="0" smtClean="0">
                <a:solidFill>
                  <a:srgbClr val="000000"/>
                </a:solidFill>
              </a:rPr>
              <a:t>604-574-4012</a:t>
            </a:r>
            <a:endParaRPr lang="en-CA" sz="2000" dirty="0">
              <a:solidFill>
                <a:srgbClr val="005387"/>
              </a:solidFill>
              <a:latin typeface="BradleyHandITC"/>
            </a:endParaRPr>
          </a:p>
        </p:txBody>
      </p:sp>
    </p:spTree>
    <p:extLst>
      <p:ext uri="{BB962C8B-B14F-4D97-AF65-F5344CB8AC3E}">
        <p14:creationId xmlns:p14="http://schemas.microsoft.com/office/powerpoint/2010/main" val="2963526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82064"/>
            <a:ext cx="4572000" cy="685801"/>
          </a:xfrm>
        </p:spPr>
        <p:txBody>
          <a:bodyPr>
            <a:noAutofit/>
          </a:bodyPr>
          <a:lstStyle/>
          <a:p>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Announcements</a:t>
            </a:r>
            <a:endParaRPr lang="en-US"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695"/>
            <a:ext cx="9144000" cy="11582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468"/>
            <a:ext cx="2064006" cy="1238404"/>
          </a:xfrm>
          <a:prstGeom prst="rect">
            <a:avLst/>
          </a:prstGeom>
        </p:spPr>
      </p:pic>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
        <p:nvSpPr>
          <p:cNvPr id="4" name="Rectangle 1"/>
          <p:cNvSpPr>
            <a:spLocks noChangeArrowheads="1"/>
          </p:cNvSpPr>
          <p:nvPr/>
        </p:nvSpPr>
        <p:spPr bwMode="auto">
          <a:xfrm>
            <a:off x="152400" y="1340823"/>
            <a:ext cx="8915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CA" sz="3200" b="1" dirty="0">
                <a:solidFill>
                  <a:srgbClr val="3333FF"/>
                </a:solidFill>
                <a:effectLst>
                  <a:outerShdw blurRad="38100" dist="38100" dir="2700000" algn="tl">
                    <a:srgbClr val="000000">
                      <a:alpha val="43137"/>
                    </a:srgbClr>
                  </a:outerShdw>
                </a:effectLst>
              </a:rPr>
              <a:t>Prostate Cancer Research Institute Conference </a:t>
            </a:r>
            <a:endParaRPr lang="en-CA" sz="3200" b="1" dirty="0" smtClean="0">
              <a:solidFill>
                <a:srgbClr val="3333FF"/>
              </a:solidFill>
              <a:effectLst>
                <a:outerShdw blurRad="38100" dist="38100" dir="2700000" algn="tl">
                  <a:srgbClr val="000000">
                    <a:alpha val="43137"/>
                  </a:srgbClr>
                </a:outerShdw>
              </a:effectLst>
            </a:endParaRPr>
          </a:p>
          <a:p>
            <a:pPr algn="ctr"/>
            <a:r>
              <a:rPr lang="en-CA" sz="2800" b="1" dirty="0" smtClean="0">
                <a:solidFill>
                  <a:srgbClr val="3333FF"/>
                </a:solidFill>
                <a:effectLst>
                  <a:outerShdw blurRad="38100" dist="38100" dir="2700000" algn="tl">
                    <a:srgbClr val="000000">
                      <a:alpha val="43137"/>
                    </a:srgbClr>
                  </a:outerShdw>
                </a:effectLst>
              </a:rPr>
              <a:t>Saturday, March 26, 2016 at LAX Marriott Hotel</a:t>
            </a:r>
            <a:endParaRPr lang="en-CA" sz="2800" b="1" dirty="0">
              <a:solidFill>
                <a:srgbClr val="3333FF"/>
              </a:solidFill>
              <a:effectLst>
                <a:outerShdw blurRad="38100" dist="38100" dir="2700000" algn="tl">
                  <a:srgbClr val="000000">
                    <a:alpha val="43137"/>
                  </a:srgbClr>
                </a:outerShdw>
              </a:effectLst>
            </a:endParaRPr>
          </a:p>
          <a:p>
            <a:r>
              <a:rPr lang="en-CA" sz="2000" b="1" dirty="0" smtClean="0"/>
              <a:t>An </a:t>
            </a:r>
            <a:r>
              <a:rPr lang="en-CA" sz="2000" b="1" dirty="0"/>
              <a:t>Update On Active Surveillance + Treating Sexual Side Effects in </a:t>
            </a:r>
            <a:r>
              <a:rPr lang="en-CA" sz="2000" b="1" dirty="0" smtClean="0"/>
              <a:t>Prostate Cancer</a:t>
            </a:r>
          </a:p>
          <a:p>
            <a:r>
              <a:rPr lang="en-CA" sz="2000" dirty="0"/>
              <a:t>08:00  - 10:00 AM </a:t>
            </a:r>
            <a:r>
              <a:rPr lang="en-CA" sz="2000" dirty="0" smtClean="0"/>
              <a:t>- </a:t>
            </a:r>
            <a:r>
              <a:rPr lang="en-CA" sz="2000" dirty="0"/>
              <a:t>On Site Registration Open </a:t>
            </a:r>
          </a:p>
          <a:p>
            <a:r>
              <a:rPr lang="en-CA" sz="2000" dirty="0"/>
              <a:t>10:00 AM - 12:00 PM </a:t>
            </a:r>
            <a:r>
              <a:rPr lang="en-CA" sz="2000" dirty="0" smtClean="0"/>
              <a:t>- </a:t>
            </a:r>
            <a:r>
              <a:rPr lang="en-CA" sz="2000" dirty="0"/>
              <a:t>Laurence Klotz, MD </a:t>
            </a:r>
            <a:r>
              <a:rPr lang="en-CA" sz="2000" dirty="0" smtClean="0"/>
              <a:t>- </a:t>
            </a:r>
            <a:r>
              <a:rPr lang="en-CA" sz="2000" dirty="0"/>
              <a:t>The Status of Active Surveillance in </a:t>
            </a:r>
            <a:r>
              <a:rPr lang="en-CA" sz="2000" dirty="0" smtClean="0"/>
              <a:t>	2016 </a:t>
            </a:r>
            <a:r>
              <a:rPr lang="en-CA" sz="2000" dirty="0"/>
              <a:t>+ Q&amp;A </a:t>
            </a:r>
          </a:p>
          <a:p>
            <a:r>
              <a:rPr lang="en-CA" sz="2000" dirty="0"/>
              <a:t>12:00 - 01:00 PM </a:t>
            </a:r>
            <a:r>
              <a:rPr lang="en-CA" sz="2000" dirty="0" smtClean="0"/>
              <a:t>- </a:t>
            </a:r>
            <a:r>
              <a:rPr lang="en-CA" sz="2000" dirty="0"/>
              <a:t>Lunch</a:t>
            </a:r>
          </a:p>
          <a:p>
            <a:r>
              <a:rPr lang="en-CA" sz="2000" dirty="0"/>
              <a:t>1:00 - 3:00 PM </a:t>
            </a:r>
            <a:r>
              <a:rPr lang="en-CA" sz="2000" dirty="0" smtClean="0"/>
              <a:t>- </a:t>
            </a:r>
            <a:r>
              <a:rPr lang="en-CA" sz="2000" dirty="0"/>
              <a:t>Mohit Khera, MD </a:t>
            </a:r>
            <a:r>
              <a:rPr lang="en-CA" sz="2000" dirty="0" smtClean="0"/>
              <a:t>- </a:t>
            </a:r>
            <a:r>
              <a:rPr lang="en-CA" sz="2000" dirty="0"/>
              <a:t>New Approaches in the Treatment of Male and </a:t>
            </a:r>
            <a:r>
              <a:rPr lang="en-CA" sz="2000" dirty="0" smtClean="0"/>
              <a:t>	Female </a:t>
            </a:r>
            <a:r>
              <a:rPr lang="en-CA" sz="2000" dirty="0"/>
              <a:t>Dysfunction: Testosterone Therapy &amp; Other Options + Q+A</a:t>
            </a:r>
          </a:p>
          <a:p>
            <a:r>
              <a:rPr lang="en-CA" sz="2000" dirty="0"/>
              <a:t>3:00 - 4:00 PM </a:t>
            </a:r>
            <a:r>
              <a:rPr lang="en-CA" sz="2000" dirty="0" smtClean="0"/>
              <a:t>- </a:t>
            </a:r>
            <a:r>
              <a:rPr lang="en-CA" sz="2000" dirty="0"/>
              <a:t>Mark Moyad, MD &amp; Mark Scholz, MD </a:t>
            </a:r>
            <a:r>
              <a:rPr lang="en-CA" sz="2000" dirty="0" smtClean="0"/>
              <a:t>-</a:t>
            </a:r>
            <a:r>
              <a:rPr lang="en-CA" sz="2000" dirty="0"/>
              <a:t> Extended Q+A   </a:t>
            </a:r>
          </a:p>
          <a:p>
            <a:r>
              <a:rPr lang="en-CA" sz="2000" b="1" dirty="0"/>
              <a:t>Registration $25</a:t>
            </a:r>
          </a:p>
          <a:p>
            <a:r>
              <a:rPr lang="en-CA" sz="2000" dirty="0" smtClean="0"/>
              <a:t>4:00 </a:t>
            </a:r>
            <a:r>
              <a:rPr lang="en-CA" sz="2000" dirty="0"/>
              <a:t>- 6:00 PM </a:t>
            </a:r>
            <a:r>
              <a:rPr lang="en-CA" sz="2000" dirty="0" smtClean="0"/>
              <a:t>- </a:t>
            </a:r>
            <a:r>
              <a:rPr lang="en-CA" sz="2000" dirty="0"/>
              <a:t>Dinner</a:t>
            </a:r>
          </a:p>
          <a:p>
            <a:r>
              <a:rPr lang="en-CA" sz="2000" dirty="0"/>
              <a:t>6:00 - 8:00 PM </a:t>
            </a:r>
            <a:r>
              <a:rPr lang="en-CA" sz="2000" dirty="0" smtClean="0"/>
              <a:t>- </a:t>
            </a:r>
            <a:r>
              <a:rPr lang="en-CA" sz="2000" dirty="0"/>
              <a:t> “A Man and His Prostate” A Play Starring Ed </a:t>
            </a:r>
            <a:r>
              <a:rPr lang="en-CA" sz="2000" dirty="0" smtClean="0"/>
              <a:t>Asner $25</a:t>
            </a:r>
            <a:endParaRPr lang="en-CA" sz="2000" dirty="0"/>
          </a:p>
        </p:txBody>
      </p:sp>
    </p:spTree>
    <p:extLst>
      <p:ext uri="{BB962C8B-B14F-4D97-AF65-F5344CB8AC3E}">
        <p14:creationId xmlns:p14="http://schemas.microsoft.com/office/powerpoint/2010/main" val="19230964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482064"/>
            <a:ext cx="4572000" cy="685801"/>
          </a:xfrm>
        </p:spPr>
        <p:txBody>
          <a:bodyPr>
            <a:noAutofit/>
          </a:bodyPr>
          <a:lstStyle/>
          <a:p>
            <a:r>
              <a:rPr lang="en-US" b="1" dirty="0" smtClean="0">
                <a:solidFill>
                  <a:srgbClr val="0070C0"/>
                </a:solidFill>
                <a:effectLst>
                  <a:outerShdw blurRad="38100" dist="38100" dir="2700000" algn="tl">
                    <a:srgbClr val="000000">
                      <a:alpha val="43137"/>
                    </a:srgbClr>
                  </a:outerShdw>
                </a:effectLst>
                <a:latin typeface="Comic Sans MS" panose="030F0702030302020204" pitchFamily="66" charset="0"/>
              </a:rPr>
              <a:t>Announcements</a:t>
            </a:r>
            <a:endParaRPr lang="en-US" b="1"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98695"/>
            <a:ext cx="9144000" cy="11582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1"/>
            <a:ext cx="1981200" cy="1299244"/>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0539"/>
            <a:ext cx="2064006" cy="1238404"/>
          </a:xfrm>
          <a:prstGeom prst="rect">
            <a:avLst/>
          </a:prstGeom>
        </p:spPr>
      </p:pic>
      <p:sp>
        <p:nvSpPr>
          <p:cNvPr id="8" name="TextBox 7"/>
          <p:cNvSpPr txBox="1"/>
          <p:nvPr/>
        </p:nvSpPr>
        <p:spPr>
          <a:xfrm>
            <a:off x="-76200" y="1143000"/>
            <a:ext cx="2338852" cy="276999"/>
          </a:xfrm>
          <a:prstGeom prst="rect">
            <a:avLst/>
          </a:prstGeom>
          <a:noFill/>
        </p:spPr>
        <p:txBody>
          <a:bodyPr wrap="square" rtlCol="0">
            <a:spAutoFit/>
          </a:bodyPr>
          <a:lstStyle/>
          <a:p>
            <a:r>
              <a:rPr lang="en-CA" sz="1200" dirty="0">
                <a:solidFill>
                  <a:srgbClr val="0000FF"/>
                </a:solidFill>
              </a:rPr>
              <a:t>y</a:t>
            </a:r>
            <a:r>
              <a:rPr lang="en-CA" sz="1200" dirty="0" smtClean="0">
                <a:solidFill>
                  <a:srgbClr val="0000FF"/>
                </a:solidFill>
              </a:rPr>
              <a:t>our local voice of prostate cancer</a:t>
            </a:r>
            <a:endParaRPr lang="en-CA" sz="1200" dirty="0">
              <a:solidFill>
                <a:srgbClr val="0000FF"/>
              </a:solidFill>
            </a:endParaRPr>
          </a:p>
        </p:txBody>
      </p:sp>
      <p:sp>
        <p:nvSpPr>
          <p:cNvPr id="4" name="Rectangle 1"/>
          <p:cNvSpPr>
            <a:spLocks noChangeArrowheads="1"/>
          </p:cNvSpPr>
          <p:nvPr/>
        </p:nvSpPr>
        <p:spPr bwMode="auto">
          <a:xfrm>
            <a:off x="571499" y="1460956"/>
            <a:ext cx="800100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CA" sz="2800" b="1" dirty="0" smtClean="0">
                <a:solidFill>
                  <a:srgbClr val="3333FF"/>
                </a:solidFill>
                <a:effectLst>
                  <a:outerShdw blurRad="38100" dist="38100" dir="2700000" algn="tl">
                    <a:srgbClr val="000000">
                      <a:alpha val="43137"/>
                    </a:srgbClr>
                  </a:outerShdw>
                </a:effectLst>
              </a:rPr>
              <a:t>Dr. Pablo Santos and Dr. Lauren Walker</a:t>
            </a:r>
          </a:p>
          <a:p>
            <a:pPr algn="ctr"/>
            <a:r>
              <a:rPr lang="en-CA" sz="2800" b="1" dirty="0" smtClean="0">
                <a:solidFill>
                  <a:srgbClr val="3333FF"/>
                </a:solidFill>
                <a:effectLst>
                  <a:outerShdw blurRad="38100" dist="38100" dir="2700000" algn="tl">
                    <a:srgbClr val="000000">
                      <a:alpha val="43137"/>
                    </a:srgbClr>
                  </a:outerShdw>
                </a:effectLst>
              </a:rPr>
              <a:t>Department of Oncology, University of Calgary</a:t>
            </a:r>
          </a:p>
          <a:p>
            <a:pPr algn="ctr"/>
            <a:endParaRPr lang="en-CA" sz="2800" b="1" dirty="0" smtClean="0">
              <a:solidFill>
                <a:srgbClr val="3333FF"/>
              </a:solidFill>
              <a:effectLst>
                <a:outerShdw blurRad="38100" dist="38100" dir="2700000" algn="tl">
                  <a:srgbClr val="000000">
                    <a:alpha val="43137"/>
                  </a:srgbClr>
                </a:outerShdw>
              </a:effectLst>
            </a:endParaRPr>
          </a:p>
          <a:p>
            <a:pPr algn="ctr"/>
            <a:r>
              <a:rPr lang="en-CA" sz="2400" dirty="0"/>
              <a:t>A team of researchers, led by Dr. Lauren Walker, at the University of Calgary are conducting a study on male sexual distress. </a:t>
            </a:r>
            <a:endParaRPr lang="en-CA" sz="2400" dirty="0" smtClean="0"/>
          </a:p>
          <a:p>
            <a:pPr algn="ctr"/>
            <a:r>
              <a:rPr lang="en-CA" sz="2400" dirty="0" smtClean="0"/>
              <a:t>In </a:t>
            </a:r>
            <a:r>
              <a:rPr lang="en-CA" sz="2400" dirty="0"/>
              <a:t>order to recruit participants for our </a:t>
            </a:r>
            <a:r>
              <a:rPr lang="en-CA" sz="2400" dirty="0" smtClean="0"/>
              <a:t>study a notice will appear in </a:t>
            </a:r>
            <a:r>
              <a:rPr lang="en-CA" sz="2400" i="1" dirty="0" smtClean="0"/>
              <a:t>The Digital Examiner</a:t>
            </a:r>
            <a:r>
              <a:rPr lang="en-CA" sz="2400" dirty="0" smtClean="0"/>
              <a:t> or you may wish to contact </a:t>
            </a:r>
          </a:p>
          <a:p>
            <a:pPr algn="ctr"/>
            <a:r>
              <a:rPr lang="en-CA" sz="2400" dirty="0" smtClean="0"/>
              <a:t>Dr. Santos at</a:t>
            </a:r>
          </a:p>
          <a:p>
            <a:pPr algn="ctr"/>
            <a:r>
              <a:rPr lang="en-CA" sz="2400" b="1" dirty="0" smtClean="0">
                <a:solidFill>
                  <a:srgbClr val="3333FF"/>
                </a:solidFill>
                <a:effectLst>
                  <a:outerShdw blurRad="38100" dist="38100" dir="2700000" algn="tl">
                    <a:srgbClr val="000000">
                      <a:alpha val="43137"/>
                    </a:srgbClr>
                  </a:outerShdw>
                </a:effectLst>
                <a:hlinkClick r:id="rId5"/>
              </a:rPr>
              <a:t>Pablo.Santos@ahs.ca</a:t>
            </a:r>
            <a:r>
              <a:rPr lang="en-CA" sz="2400" dirty="0" smtClean="0"/>
              <a:t> or </a:t>
            </a:r>
            <a:r>
              <a:rPr lang="en-CA" sz="2400" b="1" dirty="0" smtClean="0">
                <a:solidFill>
                  <a:srgbClr val="0000FF"/>
                </a:solidFill>
                <a:effectLst>
                  <a:outerShdw blurRad="38100" dist="38100" dir="2700000" algn="tl">
                    <a:srgbClr val="000000">
                      <a:alpha val="43137"/>
                    </a:srgbClr>
                  </a:outerShdw>
                </a:effectLst>
              </a:rPr>
              <a:t>403-698-8001</a:t>
            </a:r>
            <a:endParaRPr lang="en-CA" sz="2400" b="1" dirty="0" smtClean="0">
              <a:solidFill>
                <a:srgbClr val="3333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1148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Jan 12, 2016 Gen Mtg</Template>
  <TotalTime>263</TotalTime>
  <Words>2735</Words>
  <Application>Microsoft Office PowerPoint</Application>
  <PresentationFormat>On-screen Show (4:3)</PresentationFormat>
  <Paragraphs>381</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ＭＳ Ｐゴシック</vt:lpstr>
      <vt:lpstr>ＭＳ Ｐゴシック</vt:lpstr>
      <vt:lpstr>Arial</vt:lpstr>
      <vt:lpstr>BradleyHandITC</vt:lpstr>
      <vt:lpstr>Calibri</vt:lpstr>
      <vt:lpstr>CenturyGothic</vt:lpstr>
      <vt:lpstr>Comic Sans MS</vt:lpstr>
      <vt:lpstr>Constantia</vt:lpstr>
      <vt:lpstr>Times New Roman</vt:lpstr>
      <vt:lpstr>Wingdings</vt:lpstr>
      <vt:lpstr>Wingdings 2</vt:lpstr>
      <vt:lpstr>Office Theme</vt:lpstr>
      <vt:lpstr>PROSTAID CALGARY Serving Calgary &amp; Area  Since 1993</vt:lpstr>
      <vt:lpstr>Tonight’s Agenda</vt:lpstr>
      <vt:lpstr>PowerPoint Presentation</vt:lpstr>
      <vt:lpstr>Membership</vt:lpstr>
      <vt:lpstr>PowerPoint Presentation</vt:lpstr>
      <vt:lpstr>PowerPoint Presentation</vt:lpstr>
      <vt:lpstr>Announcements</vt:lpstr>
      <vt:lpstr>Announcements</vt:lpstr>
      <vt:lpstr>Announcements</vt:lpstr>
      <vt:lpstr>Announcements</vt:lpstr>
      <vt:lpstr>PowerPoint Presentation</vt:lpstr>
      <vt:lpstr>Tonight’s Presentations</vt:lpstr>
      <vt:lpstr>Castrate Resistant  PC Treatment Options Willem Smink</vt:lpstr>
      <vt:lpstr>My History</vt:lpstr>
      <vt:lpstr>Initial ADT Treatment</vt:lpstr>
      <vt:lpstr> Some Current ADT Options</vt:lpstr>
      <vt:lpstr>Chemotherapy</vt:lpstr>
      <vt:lpstr>Immune Therapy</vt:lpstr>
      <vt:lpstr>Radiation</vt:lpstr>
      <vt:lpstr>PowerPoint Presentation</vt:lpstr>
      <vt:lpstr>Bob Dixon / Sharell Kopp</vt:lpstr>
      <vt:lpstr>The Prostate Cancer Journey</vt:lpstr>
      <vt:lpstr>PowerPoint Presentation</vt:lpstr>
      <vt:lpstr>Bob Dixon / Sharell Kopp</vt:lpstr>
      <vt:lpstr>Bob Dixon / Sharell Kopp</vt:lpstr>
      <vt:lpstr>Bob Dixon / Sharell Kopp</vt:lpstr>
      <vt:lpstr>Bob Dixon / Sharell Kopp</vt:lpstr>
      <vt:lpstr>Bob Dixon / Sharell Kopp</vt:lpstr>
      <vt:lpstr>Bob Dixon / Sharell Kopp</vt:lpstr>
      <vt:lpstr>Bob Dixon / Sharell Kopp</vt:lpstr>
      <vt:lpstr>Bob Dixon / Sharell Kopp</vt:lpstr>
      <vt:lpstr>Bob Dixon / Sharell Kopp</vt:lpstr>
      <vt:lpstr>Bob Dixon / Sharell Kopp</vt:lpstr>
      <vt:lpstr>Bob Dixon / Sharell Kopp</vt:lpstr>
      <vt:lpstr>Bob Dixon / Sharell Kopp</vt:lpstr>
      <vt:lpstr>Prostate Cancer Research Institute  Sept 11-13, 2015 Los Angeles, USA</vt:lpstr>
      <vt:lpstr>My Journey Living with Prostate Cancer Initial Diagnosis &amp; Treatment Strategy</vt:lpstr>
      <vt:lpstr>Nodal Disease</vt:lpstr>
      <vt:lpstr>Effects of Drugs on My PSA</vt:lpstr>
      <vt:lpstr>Effect of Drugs on Log 10 PSA</vt:lpstr>
      <vt:lpstr>Projections for PSA  After 10 &amp; 14 Cycles of Docetaxel</vt:lpstr>
      <vt:lpstr>What’s on the Horizon?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PROSTAID CALGARY Serving Calgary &amp; Area  Since 1993</dc:title>
  <dc:creator>David Lunn</dc:creator>
  <cp:lastModifiedBy>David Lunn</cp:lastModifiedBy>
  <cp:revision>24</cp:revision>
  <cp:lastPrinted>2015-06-09T21:22:18Z</cp:lastPrinted>
  <dcterms:created xsi:type="dcterms:W3CDTF">2016-01-20T21:21:26Z</dcterms:created>
  <dcterms:modified xsi:type="dcterms:W3CDTF">2016-02-10T03:53:13Z</dcterms:modified>
</cp:coreProperties>
</file>