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1" r:id="rId2"/>
    <p:sldId id="368" r:id="rId3"/>
    <p:sldId id="408" r:id="rId4"/>
    <p:sldId id="401" r:id="rId5"/>
    <p:sldId id="402" r:id="rId6"/>
    <p:sldId id="329" r:id="rId7"/>
    <p:sldId id="302" r:id="rId8"/>
    <p:sldId id="405" r:id="rId9"/>
    <p:sldId id="403" r:id="rId10"/>
    <p:sldId id="404" r:id="rId11"/>
    <p:sldId id="409" r:id="rId12"/>
    <p:sldId id="372" r:id="rId13"/>
    <p:sldId id="373" r:id="rId14"/>
    <p:sldId id="352" r:id="rId15"/>
    <p:sldId id="355" r:id="rId16"/>
    <p:sldId id="331" r:id="rId17"/>
    <p:sldId id="406" r:id="rId18"/>
    <p:sldId id="360" r:id="rId19"/>
    <p:sldId id="407" r:id="rId20"/>
    <p:sldId id="276" r:id="rId21"/>
    <p:sldId id="392" r:id="rId22"/>
    <p:sldId id="345" r:id="rId23"/>
    <p:sldId id="346" r:id="rId24"/>
    <p:sldId id="309" r:id="rId25"/>
    <p:sldId id="310" r:id="rId26"/>
    <p:sldId id="311" r:id="rId27"/>
    <p:sldId id="314" r:id="rId28"/>
    <p:sldId id="399" r:id="rId29"/>
    <p:sldId id="382" r:id="rId30"/>
    <p:sldId id="387" r:id="rId31"/>
    <p:sldId id="400" r:id="rId32"/>
    <p:sldId id="367"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231" autoAdjust="0"/>
    <p:restoredTop sz="90929"/>
  </p:normalViewPr>
  <p:slideViewPr>
    <p:cSldViewPr>
      <p:cViewPr varScale="1">
        <p:scale>
          <a:sx n="75" d="100"/>
          <a:sy n="75" d="100"/>
        </p:scale>
        <p:origin x="-8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4993456054479837"/>
          <c:y val="2.3504273504273879E-2"/>
          <c:w val="0.8227803788040009"/>
          <c:h val="0.87765663907396263"/>
        </c:manualLayout>
      </c:layout>
      <c:barChart>
        <c:barDir val="bar"/>
        <c:grouping val="clustered"/>
        <c:ser>
          <c:idx val="0"/>
          <c:order val="0"/>
          <c:tx>
            <c:strRef>
              <c:f>Sheet1!$G$6</c:f>
              <c:strCache>
                <c:ptCount val="1"/>
                <c:pt idx="0">
                  <c:v>HDDA</c:v>
                </c:pt>
              </c:strCache>
            </c:strRef>
          </c:tx>
          <c:cat>
            <c:strRef>
              <c:f>Sheet1!$F$7:$F$21</c:f>
              <c:strCache>
                <c:ptCount val="15"/>
                <c:pt idx="0">
                  <c:v>CA.GS6(3+3)</c:v>
                </c:pt>
                <c:pt idx="1">
                  <c:v>CA.GS6(3+3)</c:v>
                </c:pt>
                <c:pt idx="2">
                  <c:v>CA.GS7(3+4)</c:v>
                </c:pt>
                <c:pt idx="3">
                  <c:v>CA.GS7(4+3)</c:v>
                </c:pt>
                <c:pt idx="4">
                  <c:v>CA.GS7(3+4)</c:v>
                </c:pt>
                <c:pt idx="5">
                  <c:v>CA.GS7(4+3)</c:v>
                </c:pt>
                <c:pt idx="6">
                  <c:v>CA.GS7(3+4)</c:v>
                </c:pt>
                <c:pt idx="7">
                  <c:v>BENIGN</c:v>
                </c:pt>
                <c:pt idx="8">
                  <c:v>CA.GS7(3+4)</c:v>
                </c:pt>
                <c:pt idx="9">
                  <c:v>AdvPCa.GS9</c:v>
                </c:pt>
                <c:pt idx="10">
                  <c:v>CA.GS7(3+4)</c:v>
                </c:pt>
                <c:pt idx="11">
                  <c:v>AdvPCa.GS9</c:v>
                </c:pt>
                <c:pt idx="12">
                  <c:v>CA.GS6</c:v>
                </c:pt>
                <c:pt idx="13">
                  <c:v>AdvPCa.GS9</c:v>
                </c:pt>
                <c:pt idx="14">
                  <c:v>AdvPCa.GS9</c:v>
                </c:pt>
              </c:strCache>
            </c:strRef>
          </c:cat>
          <c:val>
            <c:numRef>
              <c:f>Sheet1!$G$7:$G$21</c:f>
              <c:numCache>
                <c:formatCode>General</c:formatCode>
                <c:ptCount val="15"/>
                <c:pt idx="0">
                  <c:v>0.23</c:v>
                </c:pt>
                <c:pt idx="1">
                  <c:v>0.27</c:v>
                </c:pt>
                <c:pt idx="2">
                  <c:v>0.42000000000000032</c:v>
                </c:pt>
                <c:pt idx="3">
                  <c:v>0.72000000000000064</c:v>
                </c:pt>
                <c:pt idx="4">
                  <c:v>4.0000000000000112E-2</c:v>
                </c:pt>
                <c:pt idx="5">
                  <c:v>0.88000000000000234</c:v>
                </c:pt>
                <c:pt idx="6">
                  <c:v>0.39000000000000307</c:v>
                </c:pt>
                <c:pt idx="7">
                  <c:v>4.2000000000000114E-2</c:v>
                </c:pt>
                <c:pt idx="8">
                  <c:v>0.21000000000000021</c:v>
                </c:pt>
                <c:pt idx="9">
                  <c:v>0.64000000000000612</c:v>
                </c:pt>
                <c:pt idx="10">
                  <c:v>0.33000000000000335</c:v>
                </c:pt>
                <c:pt idx="11">
                  <c:v>0.92</c:v>
                </c:pt>
                <c:pt idx="12">
                  <c:v>0.70000000000000062</c:v>
                </c:pt>
                <c:pt idx="13">
                  <c:v>0.5</c:v>
                </c:pt>
                <c:pt idx="14">
                  <c:v>0.97000000000000053</c:v>
                </c:pt>
              </c:numCache>
            </c:numRef>
          </c:val>
        </c:ser>
        <c:ser>
          <c:idx val="1"/>
          <c:order val="1"/>
          <c:tx>
            <c:strRef>
              <c:f>Sheet1!$H$6</c:f>
              <c:strCache>
                <c:ptCount val="1"/>
                <c:pt idx="0">
                  <c:v>DECIPHER</c:v>
                </c:pt>
              </c:strCache>
            </c:strRef>
          </c:tx>
          <c:cat>
            <c:strRef>
              <c:f>Sheet1!$F$7:$F$21</c:f>
              <c:strCache>
                <c:ptCount val="15"/>
                <c:pt idx="0">
                  <c:v>CA.GS6(3+3)</c:v>
                </c:pt>
                <c:pt idx="1">
                  <c:v>CA.GS6(3+3)</c:v>
                </c:pt>
                <c:pt idx="2">
                  <c:v>CA.GS7(3+4)</c:v>
                </c:pt>
                <c:pt idx="3">
                  <c:v>CA.GS7(4+3)</c:v>
                </c:pt>
                <c:pt idx="4">
                  <c:v>CA.GS7(3+4)</c:v>
                </c:pt>
                <c:pt idx="5">
                  <c:v>CA.GS7(4+3)</c:v>
                </c:pt>
                <c:pt idx="6">
                  <c:v>CA.GS7(3+4)</c:v>
                </c:pt>
                <c:pt idx="7">
                  <c:v>BENIGN</c:v>
                </c:pt>
                <c:pt idx="8">
                  <c:v>CA.GS7(3+4)</c:v>
                </c:pt>
                <c:pt idx="9">
                  <c:v>AdvPCa.GS9</c:v>
                </c:pt>
                <c:pt idx="10">
                  <c:v>CA.GS7(3+4)</c:v>
                </c:pt>
                <c:pt idx="11">
                  <c:v>AdvPCa.GS9</c:v>
                </c:pt>
                <c:pt idx="12">
                  <c:v>CA.GS6</c:v>
                </c:pt>
                <c:pt idx="13">
                  <c:v>AdvPCa.GS9</c:v>
                </c:pt>
                <c:pt idx="14">
                  <c:v>AdvPCa.GS9</c:v>
                </c:pt>
              </c:strCache>
            </c:strRef>
          </c:cat>
          <c:val>
            <c:numRef>
              <c:f>Sheet1!$H$7:$H$21</c:f>
              <c:numCache>
                <c:formatCode>General</c:formatCode>
                <c:ptCount val="15"/>
                <c:pt idx="0">
                  <c:v>0.37000000000000038</c:v>
                </c:pt>
                <c:pt idx="1">
                  <c:v>0.36000000000000032</c:v>
                </c:pt>
                <c:pt idx="2">
                  <c:v>0.28000000000000008</c:v>
                </c:pt>
                <c:pt idx="3">
                  <c:v>0.45</c:v>
                </c:pt>
                <c:pt idx="4">
                  <c:v>0.78</c:v>
                </c:pt>
                <c:pt idx="5">
                  <c:v>0.45</c:v>
                </c:pt>
                <c:pt idx="6">
                  <c:v>0.38000000000000295</c:v>
                </c:pt>
                <c:pt idx="7">
                  <c:v>0.14000000000000001</c:v>
                </c:pt>
                <c:pt idx="8">
                  <c:v>0.32000000000000306</c:v>
                </c:pt>
                <c:pt idx="9">
                  <c:v>0.88000000000000234</c:v>
                </c:pt>
                <c:pt idx="10">
                  <c:v>0.2</c:v>
                </c:pt>
                <c:pt idx="11">
                  <c:v>0.76000000000000612</c:v>
                </c:pt>
                <c:pt idx="12">
                  <c:v>0.39000000000000307</c:v>
                </c:pt>
                <c:pt idx="13">
                  <c:v>0.72000000000000064</c:v>
                </c:pt>
                <c:pt idx="14">
                  <c:v>0.47000000000000008</c:v>
                </c:pt>
              </c:numCache>
            </c:numRef>
          </c:val>
        </c:ser>
        <c:gapWidth val="300"/>
        <c:axId val="115827072"/>
        <c:axId val="115828608"/>
      </c:barChart>
      <c:catAx>
        <c:axId val="115827072"/>
        <c:scaling>
          <c:orientation val="minMax"/>
        </c:scaling>
        <c:axPos val="l"/>
        <c:majorTickMark val="none"/>
        <c:tickLblPos val="nextTo"/>
        <c:txPr>
          <a:bodyPr/>
          <a:lstStyle/>
          <a:p>
            <a:pPr>
              <a:defRPr lang="en-US"/>
            </a:pPr>
            <a:endParaRPr lang="en-US"/>
          </a:p>
        </c:txPr>
        <c:crossAx val="115828608"/>
        <c:crosses val="autoZero"/>
        <c:auto val="1"/>
        <c:lblAlgn val="ctr"/>
        <c:lblOffset val="100"/>
      </c:catAx>
      <c:valAx>
        <c:axId val="115828608"/>
        <c:scaling>
          <c:orientation val="minMax"/>
          <c:max val="1"/>
        </c:scaling>
        <c:axPos val="b"/>
        <c:majorGridlines/>
        <c:title>
          <c:tx>
            <c:rich>
              <a:bodyPr/>
              <a:lstStyle/>
              <a:p>
                <a:pPr>
                  <a:defRPr lang="en-US"/>
                </a:pPr>
                <a:r>
                  <a:rPr lang="en-US"/>
                  <a:t>Classifier</a:t>
                </a:r>
                <a:r>
                  <a:rPr lang="en-US" baseline="0"/>
                  <a:t> Score</a:t>
                </a:r>
                <a:endParaRPr lang="en-US"/>
              </a:p>
            </c:rich>
          </c:tx>
          <c:layout/>
        </c:title>
        <c:numFmt formatCode="General" sourceLinked="1"/>
        <c:tickLblPos val="nextTo"/>
        <c:txPr>
          <a:bodyPr/>
          <a:lstStyle/>
          <a:p>
            <a:pPr>
              <a:defRPr lang="en-US"/>
            </a:pPr>
            <a:endParaRPr lang="en-US"/>
          </a:p>
        </c:txPr>
        <c:crossAx val="115827072"/>
        <c:crosses val="autoZero"/>
        <c:crossBetween val="between"/>
      </c:valAx>
    </c:plotArea>
    <c:legend>
      <c:legendPos val="r"/>
      <c:layout/>
      <c:txPr>
        <a:bodyPr/>
        <a:lstStyle/>
        <a:p>
          <a:pPr>
            <a:defRPr lang="en-US"/>
          </a:pPr>
          <a:endParaRPr lang="en-US"/>
        </a:p>
      </c:txPr>
    </c:legend>
    <c:plotVisOnly val="1"/>
    <c:dispBlanksAs val="gap"/>
  </c:chart>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A935EA4-093A-474D-8C9E-449AC154FF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CA">
              <a:ea typeface="msgothic"/>
              <a:cs typeface="msgothic"/>
            </a:endParaRPr>
          </a:p>
        </p:txBody>
      </p:sp>
      <p:sp>
        <p:nvSpPr>
          <p:cNvPr id="67587" name="Text Box 2"/>
          <p:cNvSpPr>
            <a:spLocks noGrp="1" noChangeArrowheads="1"/>
          </p:cNvSpPr>
          <p:nvPr>
            <p:ph type="body"/>
          </p:nvPr>
        </p:nvSpPr>
        <p:spPr>
          <a:xfrm>
            <a:off x="1046163" y="4352925"/>
            <a:ext cx="4770437" cy="3478213"/>
          </a:xfrm>
          <a:noFill/>
          <a:ln/>
        </p:spPr>
        <p:txBody>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The diagnostic predictive and prognostic implication of ETS fusion prostate cancer. The fusion of two genes to form a novel chimeric mRNA transcript represents a unique opportunity to develop a diagnostic test. Recent studies have demonstrated that the fusion transcript can be identified in the serum and urine from men with prostate cancer. The urine assay is being developed commercially with the goal of establishing a highly specific test. Prostate tissue derived from clinical biopsies, transurethral resection of the prostate samples, or radical prostatectomies can be used to detect the ETS rearrangement events by using fluorescent in situ hybridization (FISH) or reverse transcriptase polymerase chain reaction (PCR). The identification of ETSrearrangements may have prognostic implications in specific settings (eg, an active surveillance clinical trial) and may also be predictive of response to targeted therapies such as those targeting the androgen receptors. The significance of these clinical assays will largely depend on future studies that determine to what extent ETS rearrangement prostate cancers behave differently from nonrearranged prostate cancers. Bx, biopsy.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4BD6960B-E189-447E-BA81-991CD50C9D4D}" type="slidenum">
              <a:rPr lang="en-US" smtClean="0"/>
              <a:pPr>
                <a:defRPr/>
              </a:pPr>
              <a:t>20</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28C4BF-0CCA-44D5-BC49-555B31310B75}" type="slidenum">
              <a:rPr lang="en-US" sz="1200">
                <a:latin typeface="Arial" pitchFamily="34" charset="0"/>
              </a:rPr>
              <a:pPr algn="r"/>
              <a:t>20</a:t>
            </a:fld>
            <a:endParaRPr lang="en-US" sz="1200">
              <a:latin typeface="Arial" pitchFamily="34"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xfrm>
            <a:off x="685800" y="4343400"/>
            <a:ext cx="5486400" cy="4114800"/>
          </a:xfrm>
          <a:noFill/>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E91783-D3EF-47CB-A2CE-894B4BE49B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923816-ADC5-4623-98D7-E268A443A1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2169FB-EBB9-47C1-A3C5-5C50583282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D6B4FE-2CBA-461C-9D93-38FA7D54C72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046EC-2581-4883-BF8B-6473631980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7ECFD-1F9D-4EDE-9F36-2D1D88423A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32F7B-4863-477E-8D08-37962B6A41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E252D6-FF63-4516-84D4-6868DF62E5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0ADD7F-5659-4727-B682-D3446CB3BA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354859-806E-45D4-96FF-DB78BEB5F2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DDAA87-DAFB-4BC0-AFF6-75CDE5E7A5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D5652D-A05F-4F83-87CD-9AB9426650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3F8EBC-7568-4656-97A6-B9357754A2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934773C-7F8E-4655-BBB9-87D9195CDC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2.xls"/></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4800" y="609600"/>
            <a:ext cx="8229600" cy="1470025"/>
          </a:xfrm>
        </p:spPr>
        <p:txBody>
          <a:bodyPr/>
          <a:lstStyle/>
          <a:p>
            <a:pPr eaLnBrk="1" hangingPunct="1"/>
            <a:r>
              <a:rPr lang="en-US" sz="3200" dirty="0" smtClean="0">
                <a:solidFill>
                  <a:schemeClr val="accent2"/>
                </a:solidFill>
              </a:rPr>
              <a:t/>
            </a:r>
            <a:br>
              <a:rPr lang="en-US" sz="3200" dirty="0" smtClean="0">
                <a:solidFill>
                  <a:schemeClr val="accent2"/>
                </a:solidFill>
              </a:rPr>
            </a:br>
            <a:r>
              <a:rPr lang="en-US" sz="3200" dirty="0" smtClean="0">
                <a:solidFill>
                  <a:schemeClr val="accent2"/>
                </a:solidFill>
              </a:rPr>
              <a:t/>
            </a:r>
            <a:br>
              <a:rPr lang="en-US" sz="3200" dirty="0" smtClean="0">
                <a:solidFill>
                  <a:schemeClr val="accent2"/>
                </a:solidFill>
              </a:rPr>
            </a:br>
            <a:r>
              <a:rPr lang="en-US" sz="3200" dirty="0" smtClean="0">
                <a:solidFill>
                  <a:schemeClr val="accent2"/>
                </a:solidFill>
              </a:rPr>
              <a:t/>
            </a:r>
            <a:br>
              <a:rPr lang="en-US" sz="3200" dirty="0" smtClean="0">
                <a:solidFill>
                  <a:schemeClr val="accent2"/>
                </a:solidFill>
              </a:rPr>
            </a:br>
            <a:r>
              <a:rPr lang="en-US" sz="3200" dirty="0" smtClean="0">
                <a:solidFill>
                  <a:schemeClr val="accent2"/>
                </a:solidFill>
              </a:rPr>
              <a:t/>
            </a:r>
            <a:br>
              <a:rPr lang="en-US" sz="3200" dirty="0" smtClean="0">
                <a:solidFill>
                  <a:schemeClr val="accent2"/>
                </a:solidFill>
              </a:rPr>
            </a:br>
            <a:r>
              <a:rPr lang="en-US" sz="3200" b="1" dirty="0" smtClean="0">
                <a:cs typeface="Times New Roman" pitchFamily="18" charset="0"/>
              </a:rPr>
              <a:t> </a:t>
            </a:r>
            <a:r>
              <a:rPr lang="en-US" sz="3200" b="1" i="1" dirty="0" smtClean="0">
                <a:cs typeface="Times New Roman" pitchFamily="18" charset="0"/>
              </a:rPr>
              <a:t>Blood and Tissue Based Molecular Signatures in Predicting Prostate Cancer Progression</a:t>
            </a:r>
            <a:r>
              <a:rPr lang="en-US" sz="3200" i="1" dirty="0" smtClean="0">
                <a:solidFill>
                  <a:schemeClr val="accent2"/>
                </a:solidFill>
              </a:rPr>
              <a:t/>
            </a:r>
            <a:br>
              <a:rPr lang="en-US" sz="3200" i="1" dirty="0" smtClean="0">
                <a:solidFill>
                  <a:schemeClr val="accent2"/>
                </a:solidFill>
              </a:rPr>
            </a:br>
            <a:endParaRPr lang="en-US" sz="3200" i="1" u="sng" dirty="0" smtClean="0">
              <a:solidFill>
                <a:schemeClr val="accent2"/>
              </a:solidFill>
            </a:endParaRPr>
          </a:p>
        </p:txBody>
      </p:sp>
      <p:sp>
        <p:nvSpPr>
          <p:cNvPr id="2051" name="Subtitle 4"/>
          <p:cNvSpPr>
            <a:spLocks noGrp="1"/>
          </p:cNvSpPr>
          <p:nvPr>
            <p:ph type="subTitle" idx="4294967295"/>
          </p:nvPr>
        </p:nvSpPr>
        <p:spPr>
          <a:xfrm>
            <a:off x="1404938" y="4129088"/>
            <a:ext cx="6045200" cy="1593850"/>
          </a:xfrm>
        </p:spPr>
        <p:txBody>
          <a:bodyPr/>
          <a:lstStyle/>
          <a:p>
            <a:pPr marL="0" indent="0" algn="ctr" eaLnBrk="1" hangingPunct="1">
              <a:buFontTx/>
              <a:buNone/>
            </a:pPr>
            <a:r>
              <a:rPr lang="en-US" sz="2400" i="1" smtClean="0"/>
              <a:t>Tarek A. Bismar, MD</a:t>
            </a:r>
          </a:p>
          <a:p>
            <a:pPr marL="0" indent="0" algn="ctr" eaLnBrk="1" hangingPunct="1">
              <a:buFontTx/>
              <a:buNone/>
            </a:pPr>
            <a:r>
              <a:rPr lang="en-US" sz="2400" i="1" smtClean="0"/>
              <a:t>Professor, University of Calgary</a:t>
            </a:r>
          </a:p>
          <a:p>
            <a:pPr marL="0" indent="0" algn="ctr" eaLnBrk="1" hangingPunct="1">
              <a:buFontTx/>
              <a:buNone/>
            </a:pPr>
            <a:r>
              <a:rPr lang="en-US" sz="2400" i="1" smtClean="0"/>
              <a:t>Departments of Pathology-Laboratory Medicine, Oncology, Biochemistry and Molecular Biology</a:t>
            </a:r>
          </a:p>
        </p:txBody>
      </p:sp>
      <p:pic>
        <p:nvPicPr>
          <p:cNvPr id="2052" name="Picture 1195" descr="Logo-colour"/>
          <p:cNvPicPr>
            <a:picLocks noChangeAspect="1" noChangeArrowheads="1"/>
          </p:cNvPicPr>
          <p:nvPr/>
        </p:nvPicPr>
        <p:blipFill>
          <a:blip r:embed="rId2" cstate="print"/>
          <a:srcRect r="1920" b="3519"/>
          <a:stretch>
            <a:fillRect/>
          </a:stretch>
        </p:blipFill>
        <p:spPr bwMode="auto">
          <a:xfrm>
            <a:off x="6705600" y="152400"/>
            <a:ext cx="2282825" cy="1143000"/>
          </a:xfrm>
          <a:prstGeom prst="rect">
            <a:avLst/>
          </a:prstGeom>
          <a:noFill/>
          <a:ln w="9525">
            <a:noFill/>
            <a:miter lim="800000"/>
            <a:headEnd/>
            <a:tailEnd/>
          </a:ln>
        </p:spPr>
      </p:pic>
      <p:pic>
        <p:nvPicPr>
          <p:cNvPr id="5" name="Picture 8" descr="clssignature"/>
          <p:cNvPicPr>
            <a:picLocks noChangeAspect="1" noChangeArrowheads="1"/>
          </p:cNvPicPr>
          <p:nvPr/>
        </p:nvPicPr>
        <p:blipFill>
          <a:blip r:embed="rId3" cstate="print"/>
          <a:srcRect/>
          <a:stretch>
            <a:fillRect/>
          </a:stretch>
        </p:blipFill>
        <p:spPr bwMode="auto">
          <a:xfrm>
            <a:off x="457200" y="228600"/>
            <a:ext cx="185737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Line drugs for Advanced PCA</a:t>
            </a:r>
            <a:endParaRPr lang="en-US" dirty="0"/>
          </a:p>
        </p:txBody>
      </p:sp>
      <p:sp>
        <p:nvSpPr>
          <p:cNvPr id="3" name="Content Placeholder 2"/>
          <p:cNvSpPr>
            <a:spLocks noGrp="1"/>
          </p:cNvSpPr>
          <p:nvPr>
            <p:ph idx="1"/>
          </p:nvPr>
        </p:nvSpPr>
        <p:spPr/>
        <p:txBody>
          <a:bodyPr/>
          <a:lstStyle/>
          <a:p>
            <a:r>
              <a:rPr lang="en-US" dirty="0" smtClean="0"/>
              <a:t>Current new hormonal drugs are being developed and used such as </a:t>
            </a:r>
            <a:r>
              <a:rPr lang="en-US" dirty="0" err="1" smtClean="0"/>
              <a:t>enzu</a:t>
            </a:r>
            <a:r>
              <a:rPr lang="en-US" dirty="0" smtClean="0"/>
              <a:t>, </a:t>
            </a:r>
            <a:r>
              <a:rPr lang="en-US" dirty="0" err="1" smtClean="0"/>
              <a:t>abi</a:t>
            </a:r>
            <a:r>
              <a:rPr lang="en-US" dirty="0" smtClean="0"/>
              <a:t>, +/- </a:t>
            </a:r>
            <a:r>
              <a:rPr lang="en-US" dirty="0" err="1" smtClean="0"/>
              <a:t>Docetaxol</a:t>
            </a:r>
            <a:r>
              <a:rPr lang="en-US" dirty="0" smtClean="0"/>
              <a:t> and new research to investigate patients responsive/ resistant to such drugs are being conducted</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as Scientist</a:t>
            </a:r>
            <a:endParaRPr lang="en-US" dirty="0"/>
          </a:p>
        </p:txBody>
      </p:sp>
      <p:pic>
        <p:nvPicPr>
          <p:cNvPr id="8" name="Content Placeholder 7" descr="PCF-Award.jpg"/>
          <p:cNvPicPr>
            <a:picLocks noGrp="1" noChangeAspect="1"/>
          </p:cNvPicPr>
          <p:nvPr>
            <p:ph sz="half" idx="2"/>
          </p:nvPr>
        </p:nvPicPr>
        <p:blipFill>
          <a:blip r:embed="rId2" cstate="print"/>
          <a:stretch>
            <a:fillRect/>
          </a:stretch>
        </p:blipFill>
        <p:spPr>
          <a:xfrm>
            <a:off x="533400" y="1752600"/>
            <a:ext cx="2643981" cy="4165378"/>
          </a:xfrm>
        </p:spPr>
      </p:pic>
      <p:sp>
        <p:nvSpPr>
          <p:cNvPr id="7" name="Content Placeholder 6"/>
          <p:cNvSpPr>
            <a:spLocks noGrp="1"/>
          </p:cNvSpPr>
          <p:nvPr>
            <p:ph sz="quarter" idx="4"/>
          </p:nvPr>
        </p:nvSpPr>
        <p:spPr>
          <a:xfrm>
            <a:off x="3962400" y="1828800"/>
            <a:ext cx="4800601" cy="4373563"/>
          </a:xfrm>
        </p:spPr>
        <p:txBody>
          <a:bodyPr/>
          <a:lstStyle/>
          <a:p>
            <a:r>
              <a:rPr lang="en-US" i="1" dirty="0" smtClean="0"/>
              <a:t>Develop molecular signatures for aggressive and indolent PCA that can be implemented clinically to aid in better decision making for patients</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1143000"/>
            <a:ext cx="7772400" cy="1143000"/>
          </a:xfrm>
        </p:spPr>
        <p:txBody>
          <a:bodyPr/>
          <a:lstStyle/>
          <a:p>
            <a:r>
              <a:rPr lang="en-CA" sz="1600" i="1" smtClean="0"/>
              <a:t>A. Overall survival of PCA patients with ERG positive and negative tumours not subjected to hormonal treatment (n=177, p=0.15). B. Overall survival difference of High vs. low ERG expression to in subgroup of patients not subjected to hormonal therapy (n=37, p=0.02)</a:t>
            </a:r>
            <a:endParaRPr lang="en-US" sz="1600" i="1" smtClean="0"/>
          </a:p>
        </p:txBody>
      </p:sp>
      <p:pic>
        <p:nvPicPr>
          <p:cNvPr id="12291" name="Picture 2" descr="F:\ERG_Outcome\ERG_Outcome_Revision_TURP\0 vs 123 (all hormonesremoved)1_Figure 4A.tif"/>
          <p:cNvPicPr>
            <a:picLocks noChangeAspect="1" noChangeArrowheads="1"/>
          </p:cNvPicPr>
          <p:nvPr/>
        </p:nvPicPr>
        <p:blipFill>
          <a:blip r:embed="rId2" cstate="print"/>
          <a:srcRect/>
          <a:stretch>
            <a:fillRect/>
          </a:stretch>
        </p:blipFill>
        <p:spPr bwMode="auto">
          <a:xfrm>
            <a:off x="133350" y="2787650"/>
            <a:ext cx="4514850" cy="3613150"/>
          </a:xfrm>
          <a:prstGeom prst="rect">
            <a:avLst/>
          </a:prstGeom>
          <a:noFill/>
          <a:ln w="9525">
            <a:noFill/>
            <a:miter lim="800000"/>
            <a:headEnd/>
            <a:tailEnd/>
          </a:ln>
        </p:spPr>
      </p:pic>
      <p:pic>
        <p:nvPicPr>
          <p:cNvPr id="12292" name="Picture 3" descr="F:\ERG_Outcome\ERG_Outcome_Revision_TURP\Fig4B_1 vs 23 (all hormonesremoved)1.tif"/>
          <p:cNvPicPr>
            <a:picLocks noChangeAspect="1" noChangeArrowheads="1"/>
          </p:cNvPicPr>
          <p:nvPr/>
        </p:nvPicPr>
        <p:blipFill>
          <a:blip r:embed="rId3" cstate="print"/>
          <a:srcRect/>
          <a:stretch>
            <a:fillRect/>
          </a:stretch>
        </p:blipFill>
        <p:spPr bwMode="auto">
          <a:xfrm>
            <a:off x="4756150" y="2819400"/>
            <a:ext cx="4387850" cy="3511550"/>
          </a:xfrm>
          <a:prstGeom prst="rect">
            <a:avLst/>
          </a:prstGeom>
          <a:noFill/>
          <a:ln w="9525">
            <a:noFill/>
            <a:miter lim="800000"/>
            <a:headEnd/>
            <a:tailEnd/>
          </a:ln>
        </p:spPr>
      </p:pic>
      <p:sp>
        <p:nvSpPr>
          <p:cNvPr id="12293" name="Text Box 7"/>
          <p:cNvSpPr txBox="1">
            <a:spLocks noChangeArrowheads="1"/>
          </p:cNvSpPr>
          <p:nvPr/>
        </p:nvSpPr>
        <p:spPr bwMode="auto">
          <a:xfrm>
            <a:off x="685800" y="5486400"/>
            <a:ext cx="381000" cy="304800"/>
          </a:xfrm>
          <a:prstGeom prst="rect">
            <a:avLst/>
          </a:prstGeom>
          <a:noFill/>
          <a:ln w="9525">
            <a:noFill/>
            <a:miter lim="800000"/>
            <a:headEnd/>
            <a:tailEnd/>
          </a:ln>
        </p:spPr>
        <p:txBody>
          <a:bodyPr>
            <a:spAutoFit/>
          </a:bodyPr>
          <a:lstStyle/>
          <a:p>
            <a:pPr>
              <a:spcBef>
                <a:spcPct val="50000"/>
              </a:spcBef>
            </a:pPr>
            <a:r>
              <a:rPr lang="en-US" sz="1400"/>
              <a:t>A</a:t>
            </a:r>
          </a:p>
        </p:txBody>
      </p:sp>
      <p:sp>
        <p:nvSpPr>
          <p:cNvPr id="12294" name="Text Box 7"/>
          <p:cNvSpPr txBox="1">
            <a:spLocks noChangeArrowheads="1"/>
          </p:cNvSpPr>
          <p:nvPr/>
        </p:nvSpPr>
        <p:spPr bwMode="auto">
          <a:xfrm>
            <a:off x="5257800" y="5486400"/>
            <a:ext cx="381000" cy="304800"/>
          </a:xfrm>
          <a:prstGeom prst="rect">
            <a:avLst/>
          </a:prstGeom>
          <a:noFill/>
          <a:ln w="9525">
            <a:noFill/>
            <a:miter lim="800000"/>
            <a:headEnd/>
            <a:tailEnd/>
          </a:ln>
        </p:spPr>
        <p:txBody>
          <a:bodyPr>
            <a:spAutoFit/>
          </a:bodyPr>
          <a:lstStyle/>
          <a:p>
            <a:pPr>
              <a:spcBef>
                <a:spcPct val="50000"/>
              </a:spcBef>
            </a:pPr>
            <a:r>
              <a:rPr lang="en-US" sz="1400"/>
              <a:t>B</a:t>
            </a:r>
          </a:p>
        </p:txBody>
      </p:sp>
      <p:sp>
        <p:nvSpPr>
          <p:cNvPr id="12295" name="TextBox 7"/>
          <p:cNvSpPr txBox="1">
            <a:spLocks noChangeArrowheads="1"/>
          </p:cNvSpPr>
          <p:nvPr/>
        </p:nvSpPr>
        <p:spPr bwMode="auto">
          <a:xfrm>
            <a:off x="685800" y="152400"/>
            <a:ext cx="8458200" cy="954088"/>
          </a:xfrm>
          <a:prstGeom prst="rect">
            <a:avLst/>
          </a:prstGeom>
          <a:noFill/>
          <a:ln w="9525">
            <a:noFill/>
            <a:miter lim="800000"/>
            <a:headEnd/>
            <a:tailEnd/>
          </a:ln>
        </p:spPr>
        <p:txBody>
          <a:bodyPr>
            <a:spAutoFit/>
          </a:bodyPr>
          <a:lstStyle/>
          <a:p>
            <a:r>
              <a:rPr lang="en-US" sz="1400" i="1"/>
              <a:t>ERG protein expression reflects hormonal treatment response and is associated with Gleason score and prostate cancer specific mortality.</a:t>
            </a:r>
          </a:p>
          <a:p>
            <a:endParaRPr lang="en-US" sz="1400" i="1"/>
          </a:p>
          <a:p>
            <a:r>
              <a:rPr lang="en-US" sz="1400" i="1"/>
              <a:t>Bismar TA, et al,                                                                                           </a:t>
            </a:r>
            <a:r>
              <a:rPr lang="en-US" sz="1400" i="1">
                <a:solidFill>
                  <a:srgbClr val="FF0000"/>
                </a:solidFill>
              </a:rPr>
              <a:t>Eur J Cancer. 2012 Mar;48(4):538-46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95400"/>
            <a:ext cx="7772400" cy="1143000"/>
          </a:xfrm>
        </p:spPr>
        <p:txBody>
          <a:bodyPr/>
          <a:lstStyle/>
          <a:p>
            <a:r>
              <a:rPr lang="en-CA" sz="1800" i="1" smtClean="0"/>
              <a:t>C. Overall survival difference of High vs. low ERG intensity in the overall PCA cohort not subjected to prior hormonal therapy, regardless of type of treatment implemented (n=53, p=0.11). D.  Overall survival of ERG expression in CRPC subgroup treated by LH-RH agonist (n54, p=0.31)</a:t>
            </a:r>
            <a:endParaRPr lang="en-US" sz="1800" smtClean="0"/>
          </a:p>
        </p:txBody>
      </p:sp>
      <p:pic>
        <p:nvPicPr>
          <p:cNvPr id="13315" name="Picture 4" descr="F:\ERG_Outcome\ERG_Outcome_Revision_TURP\Fig4C_1 vs 23 (all pre-TURP hormones removed)5.tif"/>
          <p:cNvPicPr>
            <a:picLocks noChangeAspect="1" noChangeArrowheads="1"/>
          </p:cNvPicPr>
          <p:nvPr/>
        </p:nvPicPr>
        <p:blipFill>
          <a:blip r:embed="rId2" cstate="print"/>
          <a:srcRect/>
          <a:stretch>
            <a:fillRect/>
          </a:stretch>
        </p:blipFill>
        <p:spPr bwMode="auto">
          <a:xfrm>
            <a:off x="304800" y="2895600"/>
            <a:ext cx="4379913" cy="3505200"/>
          </a:xfrm>
          <a:prstGeom prst="rect">
            <a:avLst/>
          </a:prstGeom>
          <a:noFill/>
          <a:ln w="9525">
            <a:noFill/>
            <a:miter lim="800000"/>
            <a:headEnd/>
            <a:tailEnd/>
          </a:ln>
        </p:spPr>
      </p:pic>
      <p:pic>
        <p:nvPicPr>
          <p:cNvPr id="13316" name="Picture 5" descr="F:\ERG_Outcome\ERG_Outcome_Revision_TURP\Fig4D_0 vs 123 (post-TURP only)1.tiff"/>
          <p:cNvPicPr>
            <a:picLocks noChangeAspect="1" noChangeArrowheads="1"/>
          </p:cNvPicPr>
          <p:nvPr/>
        </p:nvPicPr>
        <p:blipFill>
          <a:blip r:embed="rId3" cstate="print"/>
          <a:srcRect/>
          <a:stretch>
            <a:fillRect/>
          </a:stretch>
        </p:blipFill>
        <p:spPr bwMode="auto">
          <a:xfrm>
            <a:off x="4610100" y="2895600"/>
            <a:ext cx="4368800" cy="3495675"/>
          </a:xfrm>
          <a:prstGeom prst="rect">
            <a:avLst/>
          </a:prstGeom>
          <a:noFill/>
          <a:ln w="9525">
            <a:noFill/>
            <a:miter lim="800000"/>
            <a:headEnd/>
            <a:tailEnd/>
          </a:ln>
        </p:spPr>
      </p:pic>
      <p:sp>
        <p:nvSpPr>
          <p:cNvPr id="13317" name="Text Box 7"/>
          <p:cNvSpPr txBox="1">
            <a:spLocks noChangeArrowheads="1"/>
          </p:cNvSpPr>
          <p:nvPr/>
        </p:nvSpPr>
        <p:spPr bwMode="auto">
          <a:xfrm>
            <a:off x="838200" y="5486400"/>
            <a:ext cx="381000" cy="304800"/>
          </a:xfrm>
          <a:prstGeom prst="rect">
            <a:avLst/>
          </a:prstGeom>
          <a:noFill/>
          <a:ln w="9525">
            <a:noFill/>
            <a:miter lim="800000"/>
            <a:headEnd/>
            <a:tailEnd/>
          </a:ln>
        </p:spPr>
        <p:txBody>
          <a:bodyPr>
            <a:spAutoFit/>
          </a:bodyPr>
          <a:lstStyle/>
          <a:p>
            <a:pPr>
              <a:spcBef>
                <a:spcPct val="50000"/>
              </a:spcBef>
            </a:pPr>
            <a:r>
              <a:rPr lang="en-US" sz="1400"/>
              <a:t>C</a:t>
            </a:r>
          </a:p>
        </p:txBody>
      </p:sp>
      <p:sp>
        <p:nvSpPr>
          <p:cNvPr id="13318" name="Text Box 7"/>
          <p:cNvSpPr txBox="1">
            <a:spLocks noChangeArrowheads="1"/>
          </p:cNvSpPr>
          <p:nvPr/>
        </p:nvSpPr>
        <p:spPr bwMode="auto">
          <a:xfrm>
            <a:off x="5181600" y="5334000"/>
            <a:ext cx="381000" cy="304800"/>
          </a:xfrm>
          <a:prstGeom prst="rect">
            <a:avLst/>
          </a:prstGeom>
          <a:noFill/>
          <a:ln w="9525">
            <a:noFill/>
            <a:miter lim="800000"/>
            <a:headEnd/>
            <a:tailEnd/>
          </a:ln>
        </p:spPr>
        <p:txBody>
          <a:bodyPr>
            <a:spAutoFit/>
          </a:bodyPr>
          <a:lstStyle/>
          <a:p>
            <a:pPr>
              <a:spcBef>
                <a:spcPct val="50000"/>
              </a:spcBef>
            </a:pPr>
            <a:r>
              <a:rPr lang="en-US" sz="1400"/>
              <a:t>D</a:t>
            </a:r>
          </a:p>
        </p:txBody>
      </p:sp>
      <p:sp>
        <p:nvSpPr>
          <p:cNvPr id="13319" name="TextBox 7"/>
          <p:cNvSpPr txBox="1">
            <a:spLocks noChangeArrowheads="1"/>
          </p:cNvSpPr>
          <p:nvPr/>
        </p:nvSpPr>
        <p:spPr bwMode="auto">
          <a:xfrm>
            <a:off x="533400" y="228600"/>
            <a:ext cx="8458200" cy="954088"/>
          </a:xfrm>
          <a:prstGeom prst="rect">
            <a:avLst/>
          </a:prstGeom>
          <a:noFill/>
          <a:ln w="9525">
            <a:noFill/>
            <a:miter lim="800000"/>
            <a:headEnd/>
            <a:tailEnd/>
          </a:ln>
        </p:spPr>
        <p:txBody>
          <a:bodyPr>
            <a:spAutoFit/>
          </a:bodyPr>
          <a:lstStyle/>
          <a:p>
            <a:r>
              <a:rPr lang="en-US" sz="1400" i="1"/>
              <a:t>ERG protein expression reflects hormonal treatment response and is associated with Gleason score and prostate cancer specific mortality.</a:t>
            </a:r>
          </a:p>
          <a:p>
            <a:endParaRPr lang="en-US" sz="1400" i="1"/>
          </a:p>
          <a:p>
            <a:r>
              <a:rPr lang="en-US" sz="1400" i="1"/>
              <a:t>Bismar TA, et al,                                                                                           </a:t>
            </a:r>
            <a:r>
              <a:rPr lang="en-US" sz="1400" i="1">
                <a:solidFill>
                  <a:srgbClr val="FF0000"/>
                </a:solidFill>
              </a:rPr>
              <a:t>Eur J Cancer. 2012 Mar;48(4):538-46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ERG_Outcome\Figure2.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4800"/>
            <a:ext cx="7772400" cy="1143000"/>
          </a:xfrm>
        </p:spPr>
        <p:txBody>
          <a:bodyPr/>
          <a:lstStyle/>
          <a:p>
            <a:r>
              <a:rPr lang="en-US" dirty="0" smtClean="0"/>
              <a:t>ERG in </a:t>
            </a:r>
            <a:r>
              <a:rPr lang="en-US" dirty="0" smtClean="0"/>
              <a:t>PCA &lt;50 at Surgery </a:t>
            </a:r>
            <a:endParaRPr lang="en-US" dirty="0" smtClean="0"/>
          </a:p>
        </p:txBody>
      </p:sp>
      <p:pic>
        <p:nvPicPr>
          <p:cNvPr id="15363" name="Picture 4" descr="TMA9,10 KM.tif"/>
          <p:cNvPicPr>
            <a:picLocks noChangeAspect="1"/>
          </p:cNvPicPr>
          <p:nvPr/>
        </p:nvPicPr>
        <p:blipFill>
          <a:blip r:embed="rId2" cstate="print"/>
          <a:srcRect/>
          <a:stretch>
            <a:fillRect/>
          </a:stretch>
        </p:blipFill>
        <p:spPr bwMode="auto">
          <a:xfrm>
            <a:off x="1828800" y="1371600"/>
            <a:ext cx="5956300" cy="476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PTEN Deletions in PCA</a:t>
            </a:r>
          </a:p>
        </p:txBody>
      </p:sp>
      <p:sp>
        <p:nvSpPr>
          <p:cNvPr id="16387" name="Content Placeholder 2"/>
          <p:cNvSpPr>
            <a:spLocks noGrp="1"/>
          </p:cNvSpPr>
          <p:nvPr>
            <p:ph idx="1"/>
          </p:nvPr>
        </p:nvSpPr>
        <p:spPr/>
        <p:txBody>
          <a:bodyPr/>
          <a:lstStyle/>
          <a:p>
            <a:r>
              <a:rPr lang="en-US" sz="2800" i="1" dirty="0" smtClean="0"/>
              <a:t>PTEN deletions have been associated with disease progression and higher Gleason score and with clinical outcome in clinically localized and watchful waiting cohort</a:t>
            </a:r>
          </a:p>
          <a:p>
            <a:r>
              <a:rPr lang="en-US" sz="2800" i="1" dirty="0" smtClean="0"/>
              <a:t>The rate of </a:t>
            </a:r>
            <a:r>
              <a:rPr lang="en-US" sz="2800" i="1" dirty="0" smtClean="0"/>
              <a:t>one loss of PTEN gene is higher </a:t>
            </a:r>
            <a:r>
              <a:rPr lang="en-US" sz="2800" i="1" dirty="0" smtClean="0"/>
              <a:t>compared to </a:t>
            </a:r>
            <a:r>
              <a:rPr lang="en-US" sz="2800" i="1" dirty="0" smtClean="0"/>
              <a:t>complete deletion of both alleles, </a:t>
            </a:r>
            <a:r>
              <a:rPr lang="en-US" sz="2800" i="1" dirty="0" smtClean="0"/>
              <a:t>with the latter increases with increased </a:t>
            </a:r>
            <a:r>
              <a:rPr lang="en-US" sz="2800" i="1" dirty="0" smtClean="0"/>
              <a:t>GS</a:t>
            </a:r>
            <a:endParaRPr lang="en-US" sz="28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SPINK1 and PTEN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97282" name="Chart 1"/>
          <p:cNvGraphicFramePr>
            <a:graphicFrameLocks/>
          </p:cNvGraphicFramePr>
          <p:nvPr/>
        </p:nvGraphicFramePr>
        <p:xfrm>
          <a:off x="92075" y="2678113"/>
          <a:ext cx="4603750" cy="3413125"/>
        </p:xfrm>
        <a:graphic>
          <a:graphicData uri="http://schemas.openxmlformats.org/presentationml/2006/ole">
            <p:oleObj spid="_x0000_s97282" r:id="rId3" imgW="4602879" imgH="3414056" progId="Excel.Chart.8">
              <p:embed/>
            </p:oleObj>
          </a:graphicData>
        </a:graphic>
      </p:graphicFrame>
      <p:graphicFrame>
        <p:nvGraphicFramePr>
          <p:cNvPr id="97283" name="Chart 2"/>
          <p:cNvGraphicFramePr>
            <a:graphicFrameLocks/>
          </p:cNvGraphicFramePr>
          <p:nvPr/>
        </p:nvGraphicFramePr>
        <p:xfrm>
          <a:off x="4622800" y="2678113"/>
          <a:ext cx="4603750" cy="3413125"/>
        </p:xfrm>
        <a:graphic>
          <a:graphicData uri="http://schemas.openxmlformats.org/presentationml/2006/ole">
            <p:oleObj spid="_x0000_s97283" r:id="rId4" imgW="4608975" imgH="3414056" progId="Excel.Char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381000" y="685800"/>
            <a:ext cx="8493125" cy="414338"/>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latin typeface="Arial" pitchFamily="34" charset="0"/>
              </a:rPr>
              <a:t>The diagnostic predictive and prognostic implication of ETS fusion prostate cancer. </a:t>
            </a:r>
          </a:p>
        </p:txBody>
      </p:sp>
      <p:pic>
        <p:nvPicPr>
          <p:cNvPr id="54275" name="Picture 2"/>
          <p:cNvPicPr>
            <a:picLocks noChangeAspect="1" noChangeArrowheads="1"/>
          </p:cNvPicPr>
          <p:nvPr/>
        </p:nvPicPr>
        <p:blipFill>
          <a:blip r:embed="rId3" cstate="print"/>
          <a:srcRect/>
          <a:stretch>
            <a:fillRect/>
          </a:stretch>
        </p:blipFill>
        <p:spPr bwMode="auto">
          <a:xfrm>
            <a:off x="6750050" y="6407150"/>
            <a:ext cx="1957388" cy="228600"/>
          </a:xfrm>
          <a:prstGeom prst="rect">
            <a:avLst/>
          </a:prstGeom>
          <a:noFill/>
          <a:ln w="9525">
            <a:noFill/>
            <a:round/>
            <a:headEnd/>
            <a:tailEnd/>
          </a:ln>
        </p:spPr>
      </p:pic>
      <p:pic>
        <p:nvPicPr>
          <p:cNvPr id="54276" name="Picture 3"/>
          <p:cNvPicPr>
            <a:picLocks noChangeAspect="1" noChangeArrowheads="1"/>
          </p:cNvPicPr>
          <p:nvPr/>
        </p:nvPicPr>
        <p:blipFill>
          <a:blip r:embed="rId4" cstate="print"/>
          <a:srcRect/>
          <a:stretch>
            <a:fillRect/>
          </a:stretch>
        </p:blipFill>
        <p:spPr bwMode="auto">
          <a:xfrm>
            <a:off x="1066800" y="1295400"/>
            <a:ext cx="6913563" cy="4894263"/>
          </a:xfrm>
          <a:prstGeom prst="rect">
            <a:avLst/>
          </a:prstGeom>
          <a:noFill/>
          <a:ln w="9525">
            <a:noFill/>
            <a:round/>
            <a:headEnd/>
            <a:tailEnd/>
          </a:ln>
        </p:spPr>
      </p:pic>
      <p:sp>
        <p:nvSpPr>
          <p:cNvPr id="54277" name="Text Box 4"/>
          <p:cNvSpPr txBox="1">
            <a:spLocks noChangeArrowheads="1"/>
          </p:cNvSpPr>
          <p:nvPr/>
        </p:nvSpPr>
        <p:spPr bwMode="auto">
          <a:xfrm>
            <a:off x="1117600"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latin typeface="Arial" pitchFamily="34" charset="0"/>
              </a:rPr>
              <a:t>Rubin M A et al. JCO 2011;29:3659-3668</a:t>
            </a:r>
          </a:p>
        </p:txBody>
      </p:sp>
      <p:sp>
        <p:nvSpPr>
          <p:cNvPr id="54278"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latin typeface="Arial" pitchFamily="34" charset="0"/>
              </a:rPr>
              <a:t>©2011 by American Society of Clinical Oncology</a:t>
            </a:r>
          </a:p>
        </p:txBody>
      </p:sp>
      <p:sp>
        <p:nvSpPr>
          <p:cNvPr id="54279" name="TextBox 6"/>
          <p:cNvSpPr txBox="1">
            <a:spLocks noChangeArrowheads="1"/>
          </p:cNvSpPr>
          <p:nvPr/>
        </p:nvSpPr>
        <p:spPr bwMode="auto">
          <a:xfrm>
            <a:off x="1371600" y="152400"/>
            <a:ext cx="6096000" cy="461963"/>
          </a:xfrm>
          <a:prstGeom prst="rect">
            <a:avLst/>
          </a:prstGeom>
          <a:noFill/>
          <a:ln w="9525">
            <a:noFill/>
            <a:miter lim="800000"/>
            <a:headEnd/>
            <a:tailEnd/>
          </a:ln>
        </p:spPr>
        <p:txBody>
          <a:bodyPr>
            <a:spAutoFit/>
          </a:bodyPr>
          <a:lstStyle/>
          <a:p>
            <a:pPr algn="ctr"/>
            <a:r>
              <a:rPr lang="en-US" i="1"/>
              <a:t>Diagnostic Gene Signatures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Based and blood Based Signatures</a:t>
            </a:r>
            <a:endParaRPr lang="en-US" dirty="0"/>
          </a:p>
        </p:txBody>
      </p:sp>
      <p:sp>
        <p:nvSpPr>
          <p:cNvPr id="3" name="Content Placeholder 2"/>
          <p:cNvSpPr>
            <a:spLocks noGrp="1"/>
          </p:cNvSpPr>
          <p:nvPr>
            <p:ph idx="1"/>
          </p:nvPr>
        </p:nvSpPr>
        <p:spPr/>
        <p:txBody>
          <a:bodyPr/>
          <a:lstStyle/>
          <a:p>
            <a:r>
              <a:rPr lang="en-US" dirty="0" smtClean="0"/>
              <a:t>Decipher</a:t>
            </a:r>
          </a:p>
          <a:p>
            <a:r>
              <a:rPr lang="en-US" dirty="0" smtClean="0"/>
              <a:t>PCA </a:t>
            </a:r>
            <a:r>
              <a:rPr lang="en-US" dirty="0" err="1" smtClean="0"/>
              <a:t>Oncotype</a:t>
            </a:r>
            <a:r>
              <a:rPr lang="en-US" dirty="0" smtClean="0"/>
              <a:t> DX</a:t>
            </a:r>
          </a:p>
          <a:p>
            <a:r>
              <a:rPr lang="en-US" dirty="0" smtClean="0"/>
              <a:t>Cell cycle signature</a:t>
            </a:r>
          </a:p>
          <a:p>
            <a:r>
              <a:rPr lang="en-US" dirty="0" smtClean="0"/>
              <a:t>TMPRSS2-ERG/PCA3 (urine)</a:t>
            </a:r>
          </a:p>
          <a:p>
            <a:r>
              <a:rPr lang="en-US" dirty="0" smtClean="0"/>
              <a:t>Potential tissue based (</a:t>
            </a:r>
            <a:r>
              <a:rPr lang="en-US" i="1" dirty="0" smtClean="0"/>
              <a:t>ERG, PTEN </a:t>
            </a:r>
            <a:r>
              <a:rPr lang="en-US" dirty="0" smtClean="0"/>
              <a:t>in AS)</a:t>
            </a:r>
          </a:p>
          <a:p>
            <a:r>
              <a:rPr lang="en-US" dirty="0" smtClean="0"/>
              <a:t>Our own HDDA10 gene signature for AS and for predicting </a:t>
            </a:r>
            <a:r>
              <a:rPr lang="en-US" dirty="0" err="1" smtClean="0"/>
              <a:t>neuroendocrine</a:t>
            </a:r>
            <a:r>
              <a:rPr lang="en-US" dirty="0" smtClean="0"/>
              <a:t> differentiation post XRT/HR therapy </a:t>
            </a:r>
            <a:r>
              <a:rPr lang="en-US" sz="1800" i="1" dirty="0" smtClean="0"/>
              <a:t>(projects at the Prostate Centre Calgary)</a:t>
            </a:r>
            <a:endParaRPr lang="en-US" sz="18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800px-Rockyview-Szmurlo.jpg"/>
          <p:cNvPicPr>
            <a:picLocks noChangeAspect="1"/>
          </p:cNvPicPr>
          <p:nvPr/>
        </p:nvPicPr>
        <p:blipFill>
          <a:blip r:embed="rId2" cstate="print"/>
          <a:srcRect/>
          <a:stretch>
            <a:fillRect/>
          </a:stretch>
        </p:blipFill>
        <p:spPr bwMode="auto">
          <a:xfrm>
            <a:off x="914400" y="982663"/>
            <a:ext cx="7315200" cy="489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low_figure_v2"/>
          <p:cNvPicPr>
            <a:picLocks noChangeAspect="1" noChangeArrowheads="1"/>
          </p:cNvPicPr>
          <p:nvPr/>
        </p:nvPicPr>
        <p:blipFill>
          <a:blip r:embed="rId3" cstate="print"/>
          <a:srcRect/>
          <a:stretch>
            <a:fillRect/>
          </a:stretch>
        </p:blipFill>
        <p:spPr bwMode="auto">
          <a:xfrm>
            <a:off x="-228600" y="685800"/>
            <a:ext cx="9372600" cy="5221288"/>
          </a:xfrm>
          <a:prstGeom prst="rect">
            <a:avLst/>
          </a:prstGeom>
          <a:noFill/>
          <a:ln w="9525">
            <a:noFill/>
            <a:miter lim="800000"/>
            <a:headEnd/>
            <a:tailEnd/>
          </a:ln>
        </p:spPr>
      </p:pic>
      <p:sp>
        <p:nvSpPr>
          <p:cNvPr id="32771" name="Line 3"/>
          <p:cNvSpPr>
            <a:spLocks noChangeShapeType="1"/>
          </p:cNvSpPr>
          <p:nvPr/>
        </p:nvSpPr>
        <p:spPr bwMode="auto">
          <a:xfrm>
            <a:off x="5334000" y="6172200"/>
            <a:ext cx="3352800" cy="0"/>
          </a:xfrm>
          <a:prstGeom prst="line">
            <a:avLst/>
          </a:prstGeom>
          <a:noFill/>
          <a:ln w="28575">
            <a:solidFill>
              <a:schemeClr val="tx1"/>
            </a:solidFill>
            <a:prstDash val="dash"/>
            <a:round/>
            <a:headEnd/>
            <a:tailEnd/>
          </a:ln>
        </p:spPr>
        <p:txBody>
          <a:bodyPr/>
          <a:lstStyle/>
          <a:p>
            <a:endParaRPr lang="en-US"/>
          </a:p>
        </p:txBody>
      </p:sp>
      <p:sp>
        <p:nvSpPr>
          <p:cNvPr id="32772" name="Text Box 4"/>
          <p:cNvSpPr txBox="1">
            <a:spLocks noChangeArrowheads="1"/>
          </p:cNvSpPr>
          <p:nvPr/>
        </p:nvSpPr>
        <p:spPr bwMode="auto">
          <a:xfrm>
            <a:off x="5181600" y="6248400"/>
            <a:ext cx="3505200" cy="457200"/>
          </a:xfrm>
          <a:prstGeom prst="rect">
            <a:avLst/>
          </a:prstGeom>
          <a:noFill/>
          <a:ln w="9525">
            <a:noFill/>
            <a:miter lim="800000"/>
            <a:headEnd/>
            <a:tailEnd/>
          </a:ln>
        </p:spPr>
        <p:txBody>
          <a:bodyPr>
            <a:spAutoFit/>
          </a:bodyPr>
          <a:lstStyle/>
          <a:p>
            <a:pPr>
              <a:spcBef>
                <a:spcPct val="50000"/>
              </a:spcBef>
            </a:pPr>
            <a:r>
              <a:rPr lang="en-US" sz="1600" i="1">
                <a:solidFill>
                  <a:srgbClr val="FF0000"/>
                </a:solidFill>
              </a:rPr>
              <a:t>Neoplasia 2006 Jan;8(1):59-68</a:t>
            </a:r>
            <a:r>
              <a:rPr lang="en-US">
                <a:solidFill>
                  <a:srgbClr val="FF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09600" y="228600"/>
            <a:ext cx="7772400" cy="1143000"/>
          </a:xfrm>
        </p:spPr>
        <p:txBody>
          <a:bodyPr/>
          <a:lstStyle/>
          <a:p>
            <a:r>
              <a:rPr lang="en-US" smtClean="0"/>
              <a:t>Outcome TMA</a:t>
            </a:r>
          </a:p>
        </p:txBody>
      </p:sp>
      <p:pic>
        <p:nvPicPr>
          <p:cNvPr id="57347" name="Picture 3" descr="ovidweb"/>
          <p:cNvPicPr>
            <a:picLocks noChangeAspect="1" noChangeArrowheads="1"/>
          </p:cNvPicPr>
          <p:nvPr>
            <p:ph sz="half" idx="4294967295"/>
          </p:nvPr>
        </p:nvPicPr>
        <p:blipFill>
          <a:blip r:embed="rId2" cstate="print"/>
          <a:srcRect/>
          <a:stretch>
            <a:fillRect/>
          </a:stretch>
        </p:blipFill>
        <p:spPr>
          <a:xfrm>
            <a:off x="4876800" y="1371600"/>
            <a:ext cx="4060825" cy="5041900"/>
          </a:xfrm>
          <a:noFill/>
        </p:spPr>
      </p:pic>
      <p:pic>
        <p:nvPicPr>
          <p:cNvPr id="57348" name="Picture 4" descr="ovidweb5"/>
          <p:cNvPicPr>
            <a:picLocks noChangeAspect="1" noChangeArrowheads="1"/>
          </p:cNvPicPr>
          <p:nvPr>
            <p:ph sz="half" idx="4294967295"/>
          </p:nvPr>
        </p:nvPicPr>
        <p:blipFill>
          <a:blip r:embed="rId3" cstate="print"/>
          <a:srcRect/>
          <a:stretch>
            <a:fillRect/>
          </a:stretch>
        </p:blipFill>
        <p:spPr>
          <a:xfrm>
            <a:off x="0" y="1828800"/>
            <a:ext cx="4800600" cy="4116388"/>
          </a:xfrm>
          <a:noFill/>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Prognostic Gene Signatures</a:t>
            </a:r>
          </a:p>
        </p:txBody>
      </p:sp>
      <p:sp>
        <p:nvSpPr>
          <p:cNvPr id="33795" name="Content Placeholder 2"/>
          <p:cNvSpPr>
            <a:spLocks noGrp="1"/>
          </p:cNvSpPr>
          <p:nvPr>
            <p:ph idx="1"/>
          </p:nvPr>
        </p:nvSpPr>
        <p:spPr/>
        <p:txBody>
          <a:bodyPr/>
          <a:lstStyle/>
          <a:p>
            <a:r>
              <a:rPr lang="en-US" sz="2800" i="1" smtClean="0"/>
              <a:t>Ability to discriminate between indolent and aggressive tumors</a:t>
            </a:r>
          </a:p>
          <a:p>
            <a:r>
              <a:rPr lang="en-US" sz="2800" i="1" smtClean="0"/>
              <a:t>Must be better and cost effective compared to current methodology of Gleason score and needle biopsy</a:t>
            </a:r>
          </a:p>
          <a:p>
            <a:r>
              <a:rPr lang="en-US" sz="2800" i="1" smtClean="0"/>
              <a:t>Ability to add to Gleason score or discriminate between two similar Gleason scores</a:t>
            </a:r>
          </a:p>
          <a:p>
            <a:pPr>
              <a:buFontTx/>
              <a:buNone/>
            </a:pPr>
            <a:endParaRPr lang="en-US" sz="2800" i="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Prognostic Gene Signatures</a:t>
            </a:r>
          </a:p>
        </p:txBody>
      </p:sp>
      <p:sp>
        <p:nvSpPr>
          <p:cNvPr id="34819" name="Content Placeholder 2"/>
          <p:cNvSpPr>
            <a:spLocks noGrp="1"/>
          </p:cNvSpPr>
          <p:nvPr>
            <p:ph idx="1"/>
          </p:nvPr>
        </p:nvSpPr>
        <p:spPr/>
        <p:txBody>
          <a:bodyPr/>
          <a:lstStyle/>
          <a:p>
            <a:r>
              <a:rPr lang="en-US" sz="2800" i="1" smtClean="0"/>
              <a:t>Must be able to utilize minimal amount of tissue (e.g. Needle biopsy of patients eligible for active surveillance)  </a:t>
            </a:r>
          </a:p>
          <a:p>
            <a:r>
              <a:rPr lang="en-US" sz="2800" i="1" smtClean="0"/>
              <a:t>Must account for tumor heterogeneity generating stable score </a:t>
            </a:r>
          </a:p>
          <a:p>
            <a:r>
              <a:rPr lang="en-US" sz="2800" i="1" smtClean="0"/>
              <a:t>Preferably able to generate a signal from benign tissue reflective of adjacent tumor </a:t>
            </a:r>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igure 1.A.tif"/>
          <p:cNvPicPr>
            <a:picLocks noChangeAspect="1"/>
          </p:cNvPicPr>
          <p:nvPr/>
        </p:nvPicPr>
        <p:blipFill>
          <a:blip r:embed="rId2" cstate="print"/>
          <a:srcRect/>
          <a:stretch>
            <a:fillRect/>
          </a:stretch>
        </p:blipFill>
        <p:spPr bwMode="auto">
          <a:xfrm>
            <a:off x="0" y="685800"/>
            <a:ext cx="9144000" cy="4972050"/>
          </a:xfrm>
          <a:prstGeom prst="rect">
            <a:avLst/>
          </a:prstGeom>
          <a:noFill/>
          <a:ln w="9525">
            <a:noFill/>
            <a:miter lim="800000"/>
            <a:headEnd/>
            <a:tailEnd/>
          </a:ln>
        </p:spPr>
      </p:pic>
      <p:sp>
        <p:nvSpPr>
          <p:cNvPr id="35843" name="TextBox 4"/>
          <p:cNvSpPr txBox="1">
            <a:spLocks noChangeArrowheads="1"/>
          </p:cNvSpPr>
          <p:nvPr/>
        </p:nvSpPr>
        <p:spPr bwMode="auto">
          <a:xfrm>
            <a:off x="381000" y="5562600"/>
            <a:ext cx="8001000" cy="615950"/>
          </a:xfrm>
          <a:prstGeom prst="rect">
            <a:avLst/>
          </a:prstGeom>
          <a:noFill/>
          <a:ln w="9525">
            <a:noFill/>
            <a:miter lim="800000"/>
            <a:headEnd/>
            <a:tailEnd/>
          </a:ln>
        </p:spPr>
        <p:txBody>
          <a:bodyPr>
            <a:spAutoFit/>
          </a:bodyPr>
          <a:lstStyle/>
          <a:p>
            <a:r>
              <a:rPr lang="en-US" i="1"/>
              <a:t>10 gene signature relative to ERG gene rearrangements (76% accuracy)</a:t>
            </a:r>
          </a:p>
          <a:p>
            <a:r>
              <a:rPr lang="en-US" sz="800" i="1"/>
              <a:t>Red, high expression, green=low expression and black no change</a:t>
            </a:r>
          </a:p>
          <a:p>
            <a:r>
              <a:rPr lang="en-US" sz="800" i="1"/>
              <a:t>Cluster, red ERG negative; blue, ERG positive</a:t>
            </a:r>
          </a:p>
        </p:txBody>
      </p:sp>
      <p:pic>
        <p:nvPicPr>
          <p:cNvPr id="35844" name="Picture 4" descr="E:\Tarek_figures_Sep14\tarekData_heatmap.tif"/>
          <p:cNvPicPr>
            <a:picLocks noChangeAspect="1" noChangeArrowheads="1"/>
          </p:cNvPicPr>
          <p:nvPr/>
        </p:nvPicPr>
        <p:blipFill>
          <a:blip r:embed="rId3" cstate="print"/>
          <a:srcRect/>
          <a:stretch>
            <a:fillRect/>
          </a:stretch>
        </p:blipFill>
        <p:spPr bwMode="auto">
          <a:xfrm>
            <a:off x="152400" y="228600"/>
            <a:ext cx="8991600" cy="4889500"/>
          </a:xfrm>
          <a:prstGeom prst="rect">
            <a:avLst/>
          </a:prstGeom>
          <a:noFill/>
          <a:ln w="9525">
            <a:noFill/>
            <a:miter lim="800000"/>
            <a:headEnd/>
            <a:tailEnd/>
          </a:ln>
        </p:spPr>
      </p:pic>
      <p:sp>
        <p:nvSpPr>
          <p:cNvPr id="35845" name="TextBox 4"/>
          <p:cNvSpPr txBox="1">
            <a:spLocks noChangeArrowheads="1"/>
          </p:cNvSpPr>
          <p:nvPr/>
        </p:nvSpPr>
        <p:spPr bwMode="auto">
          <a:xfrm>
            <a:off x="4953000" y="6324600"/>
            <a:ext cx="4191000" cy="338138"/>
          </a:xfrm>
          <a:prstGeom prst="rect">
            <a:avLst/>
          </a:prstGeom>
          <a:noFill/>
          <a:ln w="9525">
            <a:noFill/>
            <a:miter lim="800000"/>
            <a:headEnd/>
            <a:tailEnd/>
          </a:ln>
        </p:spPr>
        <p:txBody>
          <a:bodyPr>
            <a:spAutoFit/>
          </a:bodyPr>
          <a:lstStyle/>
          <a:p>
            <a:r>
              <a:rPr lang="en-US" sz="1600" i="1"/>
              <a:t>Bismar, TA et al, BJUI 2013 IN PRESS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ERG_Associated genes\FinalDraft_ERG\Figure3-Progression.jpeg"/>
          <p:cNvPicPr>
            <a:picLocks noChangeAspect="1" noChangeArrowheads="1"/>
          </p:cNvPicPr>
          <p:nvPr/>
        </p:nvPicPr>
        <p:blipFill>
          <a:blip r:embed="rId2" cstate="print"/>
          <a:srcRect/>
          <a:stretch>
            <a:fillRect/>
          </a:stretch>
        </p:blipFill>
        <p:spPr bwMode="auto">
          <a:xfrm>
            <a:off x="2466975" y="381000"/>
            <a:ext cx="4210050" cy="6096000"/>
          </a:xfrm>
          <a:prstGeom prst="rect">
            <a:avLst/>
          </a:prstGeom>
          <a:noFill/>
          <a:ln w="9525">
            <a:noFill/>
            <a:miter lim="800000"/>
            <a:headEnd/>
            <a:tailEnd/>
          </a:ln>
        </p:spPr>
      </p:pic>
      <p:sp>
        <p:nvSpPr>
          <p:cNvPr id="36867" name="TextBox 2"/>
          <p:cNvSpPr txBox="1">
            <a:spLocks noChangeArrowheads="1"/>
          </p:cNvSpPr>
          <p:nvPr/>
        </p:nvSpPr>
        <p:spPr bwMode="auto">
          <a:xfrm>
            <a:off x="7086600" y="6400800"/>
            <a:ext cx="2590800" cy="215900"/>
          </a:xfrm>
          <a:prstGeom prst="rect">
            <a:avLst/>
          </a:prstGeom>
          <a:noFill/>
          <a:ln w="9525">
            <a:noFill/>
            <a:miter lim="800000"/>
            <a:headEnd/>
            <a:tailEnd/>
          </a:ln>
        </p:spPr>
        <p:txBody>
          <a:bodyPr>
            <a:spAutoFit/>
          </a:bodyPr>
          <a:lstStyle/>
          <a:p>
            <a:r>
              <a:rPr lang="en-US" sz="800" i="1"/>
              <a:t>A. Protein and B. mRNA</a:t>
            </a:r>
          </a:p>
        </p:txBody>
      </p:sp>
      <p:sp>
        <p:nvSpPr>
          <p:cNvPr id="36868" name="TextBox 3"/>
          <p:cNvSpPr txBox="1">
            <a:spLocks noChangeArrowheads="1"/>
          </p:cNvSpPr>
          <p:nvPr/>
        </p:nvSpPr>
        <p:spPr bwMode="auto">
          <a:xfrm>
            <a:off x="152400" y="685800"/>
            <a:ext cx="1905000" cy="923925"/>
          </a:xfrm>
          <a:prstGeom prst="rect">
            <a:avLst/>
          </a:prstGeom>
          <a:noFill/>
          <a:ln w="9525">
            <a:noFill/>
            <a:miter lim="800000"/>
            <a:headEnd/>
            <a:tailEnd/>
          </a:ln>
        </p:spPr>
        <p:txBody>
          <a:bodyPr>
            <a:spAutoFit/>
          </a:bodyPr>
          <a:lstStyle/>
          <a:p>
            <a:r>
              <a:rPr lang="en-US" i="1"/>
              <a:t>Association to disease progression</a:t>
            </a:r>
          </a:p>
        </p:txBody>
      </p:sp>
      <p:sp>
        <p:nvSpPr>
          <p:cNvPr id="36869" name="Rectangle 5"/>
          <p:cNvSpPr>
            <a:spLocks noChangeArrowheads="1"/>
          </p:cNvSpPr>
          <p:nvPr/>
        </p:nvSpPr>
        <p:spPr bwMode="auto">
          <a:xfrm>
            <a:off x="2438400" y="609600"/>
            <a:ext cx="533400" cy="5867400"/>
          </a:xfrm>
          <a:prstGeom prst="rect">
            <a:avLst/>
          </a:prstGeom>
          <a:solidFill>
            <a:schemeClr val="bg1"/>
          </a:solidFill>
          <a:ln w="9525" algn="ctr">
            <a:solidFill>
              <a:schemeClr val="bg1"/>
            </a:solidFill>
            <a:round/>
            <a:headEnd/>
            <a:tailEnd/>
          </a:ln>
        </p:spPr>
        <p:txBody>
          <a:bodyPr/>
          <a:lstStyle/>
          <a:p>
            <a:endParaRPr lang="ar-EG"/>
          </a:p>
        </p:txBody>
      </p:sp>
      <p:sp>
        <p:nvSpPr>
          <p:cNvPr id="7" name="Rectangle 6"/>
          <p:cNvSpPr/>
          <p:nvPr/>
        </p:nvSpPr>
        <p:spPr>
          <a:xfrm>
            <a:off x="5867400" y="228600"/>
            <a:ext cx="1143000" cy="6477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8" name="Rectangle 7"/>
          <p:cNvSpPr/>
          <p:nvPr/>
        </p:nvSpPr>
        <p:spPr>
          <a:xfrm>
            <a:off x="7010400" y="6019800"/>
            <a:ext cx="1143000" cy="609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Figure3.tif"/>
          <p:cNvPicPr>
            <a:picLocks noChangeAspect="1"/>
          </p:cNvPicPr>
          <p:nvPr/>
        </p:nvPicPr>
        <p:blipFill>
          <a:blip r:embed="rId2" cstate="print">
            <a:lum bright="-22000" contrast="24000"/>
          </a:blip>
          <a:srcRect/>
          <a:stretch>
            <a:fillRect/>
          </a:stretch>
        </p:blipFill>
        <p:spPr bwMode="auto">
          <a:xfrm>
            <a:off x="1447800" y="0"/>
            <a:ext cx="6172200" cy="668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914400"/>
          <a:ext cx="9144000" cy="4571995"/>
        </p:xfrm>
        <a:graphic>
          <a:graphicData uri="http://schemas.openxmlformats.org/drawingml/2006/table">
            <a:tbl>
              <a:tblPr/>
              <a:tblGrid>
                <a:gridCol w="1723110"/>
                <a:gridCol w="1723110"/>
                <a:gridCol w="1723110"/>
                <a:gridCol w="1677962"/>
                <a:gridCol w="1148354"/>
                <a:gridCol w="1148354"/>
              </a:tblGrid>
              <a:tr h="500343">
                <a:tc>
                  <a:txBody>
                    <a:bodyPr/>
                    <a:lstStyle/>
                    <a:p>
                      <a:pPr marL="0" marR="0" algn="ctr">
                        <a:spcBef>
                          <a:spcPts val="0"/>
                        </a:spcBef>
                        <a:spcAft>
                          <a:spcPts val="0"/>
                        </a:spcAft>
                      </a:pPr>
                      <a:endParaRPr lang="en-US" sz="1000" dirty="0">
                        <a:latin typeface="Times New Roman"/>
                        <a:ea typeface="Times New Roman"/>
                        <a:cs typeface="Times New Roman"/>
                      </a:endParaRPr>
                    </a:p>
                  </a:txBody>
                  <a:tcPr marL="59393" marR="59393"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Times New Roman"/>
                          <a:ea typeface="Times New Roman"/>
                          <a:cs typeface="Times New Roman"/>
                        </a:rPr>
                        <a:t>Group</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900" b="1">
                          <a:latin typeface="Times New Roman"/>
                          <a:ea typeface="Times New Roman"/>
                          <a:cs typeface="Times New Roman"/>
                        </a:rPr>
                        <a:t>Number of Samples</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900" b="1">
                          <a:latin typeface="Times New Roman"/>
                          <a:ea typeface="Times New Roman"/>
                          <a:cs typeface="Times New Roman"/>
                        </a:rPr>
                        <a:t>HR (95%CI)</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Times New Roman"/>
                          <a:ea typeface="Times New Roman"/>
                          <a:cs typeface="Times New Roman"/>
                        </a:rPr>
                        <a:t>p-value/Cox value</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58785">
                <a:tc rowSpan="6">
                  <a:txBody>
                    <a:bodyPr/>
                    <a:lstStyle/>
                    <a:p>
                      <a:pPr marL="71755" marR="71755" algn="ctr">
                        <a:spcBef>
                          <a:spcPts val="0"/>
                        </a:spcBef>
                        <a:spcAft>
                          <a:spcPts val="0"/>
                        </a:spcAft>
                      </a:pPr>
                      <a:r>
                        <a:rPr lang="en-US" sz="900">
                          <a:latin typeface="Times New Roman"/>
                          <a:ea typeface="Times New Roman"/>
                          <a:cs typeface="Times New Roman"/>
                        </a:rPr>
                        <a:t>GS 7 Patients</a:t>
                      </a:r>
                      <a:endParaRPr lang="en-US" sz="1000">
                        <a:latin typeface="Times New Roman"/>
                        <a:ea typeface="Times New Roman"/>
                        <a:cs typeface="Times New Roman"/>
                      </a:endParaRPr>
                    </a:p>
                  </a:txBody>
                  <a:tcPr marL="59393" marR="5939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GS 7 alone</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GS 7(3+4)</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900">
                          <a:latin typeface="Times New Roman"/>
                          <a:ea typeface="Times New Roman"/>
                          <a:cs typeface="Times New Roman"/>
                        </a:rPr>
                        <a:t>GS 7(4+3)</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marL="0" marR="0" algn="ctr">
                        <a:spcBef>
                          <a:spcPts val="0"/>
                        </a:spcBef>
                        <a:spcAft>
                          <a:spcPts val="0"/>
                        </a:spcAft>
                      </a:pPr>
                      <a:r>
                        <a:rPr lang="en-US" sz="900">
                          <a:latin typeface="Times New Roman"/>
                          <a:ea typeface="Times New Roman"/>
                          <a:cs typeface="Times New Roman"/>
                        </a:rPr>
                        <a:t>2.23</a:t>
                      </a:r>
                      <a:endParaRPr lang="en-US" sz="1000">
                        <a:latin typeface="Times New Roman"/>
                        <a:ea typeface="Times New Roman"/>
                        <a:cs typeface="Times New Roman"/>
                      </a:endParaRPr>
                    </a:p>
                    <a:p>
                      <a:pPr marL="0" marR="0" algn="ctr">
                        <a:spcBef>
                          <a:spcPts val="0"/>
                        </a:spcBef>
                        <a:spcAft>
                          <a:spcPts val="0"/>
                        </a:spcAft>
                      </a:pPr>
                      <a:r>
                        <a:rPr lang="en-US" sz="900">
                          <a:latin typeface="Times New Roman"/>
                          <a:ea typeface="Times New Roman"/>
                          <a:cs typeface="Times New Roman"/>
                        </a:rPr>
                        <a:t>(1.5-3.5)</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2x10</a:t>
                      </a:r>
                      <a:r>
                        <a:rPr lang="en-US" sz="900" baseline="30000">
                          <a:latin typeface="Times New Roman"/>
                          <a:ea typeface="Times New Roman"/>
                          <a:cs typeface="Times New Roman"/>
                        </a:rPr>
                        <a:t>-4</a:t>
                      </a:r>
                      <a:r>
                        <a:rPr lang="en-US" sz="900">
                          <a:latin typeface="Times New Roman"/>
                          <a:ea typeface="Times New Roman"/>
                          <a:cs typeface="Times New Roman"/>
                        </a:rPr>
                        <a:t>/2.4x10</a:t>
                      </a:r>
                      <a:r>
                        <a:rPr lang="en-US" sz="900" baseline="30000">
                          <a:latin typeface="Times New Roman"/>
                          <a:ea typeface="Times New Roman"/>
                          <a:cs typeface="Times New Roman"/>
                        </a:rPr>
                        <a:t>-4</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latin typeface="Times New Roman"/>
                          <a:ea typeface="Times New Roman"/>
                          <a:cs typeface="Times New Roman"/>
                        </a:rPr>
                        <a:t>79</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38</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00343">
                <a:tc vMerge="1">
                  <a:txBody>
                    <a:bodyPr/>
                    <a:lstStyle/>
                    <a:p>
                      <a:endParaRPr lang="en-US"/>
                    </a:p>
                  </a:txBody>
                  <a:tcPr/>
                </a:tc>
                <a:tc rowSpan="2">
                  <a:txBody>
                    <a:bodyPr/>
                    <a:lstStyle/>
                    <a:p>
                      <a:pPr marL="0" marR="0" algn="ctr">
                        <a:spcBef>
                          <a:spcPts val="0"/>
                        </a:spcBef>
                        <a:spcAft>
                          <a:spcPts val="0"/>
                        </a:spcAft>
                      </a:pPr>
                      <a:r>
                        <a:rPr lang="en-US" sz="900">
                          <a:latin typeface="Times New Roman"/>
                          <a:ea typeface="Times New Roman"/>
                          <a:cs typeface="Times New Roman"/>
                        </a:rPr>
                        <a:t>GS 7 + ERG</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GS 7(3+4) AND ERG0</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900">
                          <a:latin typeface="Times New Roman"/>
                          <a:ea typeface="Times New Roman"/>
                          <a:cs typeface="Times New Roman"/>
                        </a:rPr>
                        <a:t>GS 7(4+3) OR ERG1</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marL="0" marR="0" algn="ctr">
                        <a:spcBef>
                          <a:spcPts val="0"/>
                        </a:spcBef>
                        <a:spcAft>
                          <a:spcPts val="0"/>
                        </a:spcAft>
                      </a:pPr>
                      <a:r>
                        <a:rPr lang="en-US" sz="900">
                          <a:latin typeface="Times New Roman"/>
                          <a:ea typeface="Times New Roman"/>
                          <a:cs typeface="Times New Roman"/>
                        </a:rPr>
                        <a:t>1.8</a:t>
                      </a:r>
                      <a:endParaRPr lang="en-US" sz="1000">
                        <a:latin typeface="Times New Roman"/>
                        <a:ea typeface="Times New Roman"/>
                        <a:cs typeface="Times New Roman"/>
                      </a:endParaRPr>
                    </a:p>
                    <a:p>
                      <a:pPr marL="0" marR="0" algn="ctr">
                        <a:spcBef>
                          <a:spcPts val="0"/>
                        </a:spcBef>
                        <a:spcAft>
                          <a:spcPts val="0"/>
                        </a:spcAft>
                      </a:pPr>
                      <a:r>
                        <a:rPr lang="en-US" sz="900">
                          <a:latin typeface="Times New Roman"/>
                          <a:ea typeface="Times New Roman"/>
                          <a:cs typeface="Times New Roman"/>
                        </a:rPr>
                        <a:t>(1.4-2.5)</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9x10</a:t>
                      </a:r>
                      <a:r>
                        <a:rPr lang="en-US" sz="900" baseline="30000">
                          <a:latin typeface="Times New Roman"/>
                          <a:ea typeface="Times New Roman"/>
                          <a:cs typeface="Times New Roman"/>
                        </a:rPr>
                        <a:t>-4</a:t>
                      </a:r>
                      <a:r>
                        <a:rPr lang="en-US" sz="900">
                          <a:latin typeface="Times New Roman"/>
                          <a:ea typeface="Times New Roman"/>
                          <a:cs typeface="Times New Roman"/>
                        </a:rPr>
                        <a:t>/5.6x10</a:t>
                      </a:r>
                      <a:r>
                        <a:rPr lang="en-US" sz="900" baseline="30000">
                          <a:latin typeface="Times New Roman"/>
                          <a:ea typeface="Times New Roman"/>
                          <a:cs typeface="Times New Roman"/>
                        </a:rPr>
                        <a:t>-5</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dirty="0">
                          <a:latin typeface="Times New Roman"/>
                          <a:ea typeface="Times New Roman"/>
                          <a:cs typeface="Times New Roman"/>
                        </a:rPr>
                        <a:t>61</a:t>
                      </a:r>
                      <a:endParaRPr lang="en-US" sz="1000" dirty="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44</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00343">
                <a:tc vMerge="1">
                  <a:txBody>
                    <a:bodyPr/>
                    <a:lstStyle/>
                    <a:p>
                      <a:endParaRPr lang="en-US"/>
                    </a:p>
                  </a:txBody>
                  <a:tcPr/>
                </a:tc>
                <a:tc rowSpan="2">
                  <a:txBody>
                    <a:bodyPr/>
                    <a:lstStyle/>
                    <a:p>
                      <a:pPr marL="0" marR="0" algn="ctr">
                        <a:spcBef>
                          <a:spcPts val="0"/>
                        </a:spcBef>
                        <a:spcAft>
                          <a:spcPts val="0"/>
                        </a:spcAft>
                      </a:pPr>
                      <a:r>
                        <a:rPr lang="en-US" sz="900">
                          <a:latin typeface="Times New Roman"/>
                          <a:ea typeface="Times New Roman"/>
                          <a:cs typeface="Times New Roman"/>
                        </a:rPr>
                        <a:t>GS 7 + ERG-like</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GS 7(3+4) AND ERG0-like</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900">
                          <a:latin typeface="Times New Roman"/>
                          <a:ea typeface="Times New Roman"/>
                          <a:cs typeface="Times New Roman"/>
                        </a:rPr>
                        <a:t>GS 7(4+3) OR ERG1-like</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marL="0" marR="0" algn="ctr">
                        <a:spcBef>
                          <a:spcPts val="0"/>
                        </a:spcBef>
                        <a:spcAft>
                          <a:spcPts val="0"/>
                        </a:spcAft>
                      </a:pPr>
                      <a:r>
                        <a:rPr lang="en-US" sz="900">
                          <a:latin typeface="Times New Roman"/>
                          <a:ea typeface="Times New Roman"/>
                          <a:cs typeface="Times New Roman"/>
                        </a:rPr>
                        <a:t>2.52</a:t>
                      </a:r>
                      <a:endParaRPr lang="en-US" sz="1000">
                        <a:latin typeface="Times New Roman"/>
                        <a:ea typeface="Times New Roman"/>
                        <a:cs typeface="Times New Roman"/>
                      </a:endParaRPr>
                    </a:p>
                    <a:p>
                      <a:pPr marL="0" marR="0" algn="ctr">
                        <a:spcBef>
                          <a:spcPts val="0"/>
                        </a:spcBef>
                        <a:spcAft>
                          <a:spcPts val="0"/>
                        </a:spcAft>
                      </a:pPr>
                      <a:r>
                        <a:rPr lang="en-US" sz="900">
                          <a:latin typeface="Times New Roman"/>
                          <a:ea typeface="Times New Roman"/>
                          <a:cs typeface="Times New Roman"/>
                        </a:rPr>
                        <a:t>(1.6-3.4)</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3x10</a:t>
                      </a:r>
                      <a:r>
                        <a:rPr lang="en-US" sz="900" baseline="30000">
                          <a:latin typeface="Times New Roman"/>
                          <a:ea typeface="Times New Roman"/>
                          <a:cs typeface="Times New Roman"/>
                        </a:rPr>
                        <a:t>-5</a:t>
                      </a:r>
                      <a:r>
                        <a:rPr lang="en-US" sz="900">
                          <a:latin typeface="Times New Roman"/>
                          <a:ea typeface="Times New Roman"/>
                          <a:cs typeface="Times New Roman"/>
                        </a:rPr>
                        <a:t>/6.2x10</a:t>
                      </a:r>
                      <a:r>
                        <a:rPr lang="en-US" sz="900" baseline="30000">
                          <a:latin typeface="Times New Roman"/>
                          <a:ea typeface="Times New Roman"/>
                          <a:cs typeface="Times New Roman"/>
                        </a:rPr>
                        <a:t>-6</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5878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latin typeface="Times New Roman"/>
                          <a:ea typeface="Times New Roman"/>
                          <a:cs typeface="Times New Roman"/>
                        </a:rPr>
                        <a:t>72</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45</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8785">
                <a:tc rowSpan="6">
                  <a:txBody>
                    <a:bodyPr/>
                    <a:lstStyle/>
                    <a:p>
                      <a:pPr marL="71755" marR="71755" algn="ctr">
                        <a:spcBef>
                          <a:spcPts val="0"/>
                        </a:spcBef>
                        <a:spcAft>
                          <a:spcPts val="0"/>
                        </a:spcAft>
                      </a:pPr>
                      <a:r>
                        <a:rPr lang="en-US" sz="900">
                          <a:latin typeface="Times New Roman"/>
                          <a:ea typeface="Times New Roman"/>
                          <a:cs typeface="Times New Roman"/>
                        </a:rPr>
                        <a:t>GS 6+7 Patients</a:t>
                      </a:r>
                      <a:endParaRPr lang="en-US" sz="1000">
                        <a:latin typeface="Times New Roman"/>
                        <a:ea typeface="Times New Roman"/>
                        <a:cs typeface="Times New Roman"/>
                      </a:endParaRPr>
                    </a:p>
                  </a:txBody>
                  <a:tcPr marL="59393" marR="5939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GS 6+7 alone</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GS 6 +GS 7(3+4)</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900">
                          <a:latin typeface="Times New Roman"/>
                          <a:ea typeface="Times New Roman"/>
                          <a:cs typeface="Times New Roman"/>
                        </a:rPr>
                        <a:t>GS 7(4+3)</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marL="0" marR="0" algn="ctr">
                        <a:spcBef>
                          <a:spcPts val="0"/>
                        </a:spcBef>
                        <a:spcAft>
                          <a:spcPts val="0"/>
                        </a:spcAft>
                      </a:pPr>
                      <a:r>
                        <a:rPr lang="en-US" sz="900">
                          <a:latin typeface="Times New Roman"/>
                          <a:ea typeface="Times New Roman"/>
                          <a:cs typeface="Times New Roman"/>
                        </a:rPr>
                        <a:t>3</a:t>
                      </a:r>
                      <a:endParaRPr lang="en-US" sz="1000">
                        <a:latin typeface="Times New Roman"/>
                        <a:ea typeface="Times New Roman"/>
                        <a:cs typeface="Times New Roman"/>
                      </a:endParaRPr>
                    </a:p>
                    <a:p>
                      <a:pPr marL="0" marR="0" algn="ctr">
                        <a:spcBef>
                          <a:spcPts val="0"/>
                        </a:spcBef>
                        <a:spcAft>
                          <a:spcPts val="0"/>
                        </a:spcAft>
                      </a:pPr>
                      <a:r>
                        <a:rPr lang="en-US" sz="900">
                          <a:latin typeface="Times New Roman"/>
                          <a:ea typeface="Times New Roman"/>
                          <a:cs typeface="Times New Roman"/>
                        </a:rPr>
                        <a:t>(2-4.5)</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&lt;10</a:t>
                      </a:r>
                      <a:r>
                        <a:rPr lang="en-US" sz="900" baseline="30000">
                          <a:latin typeface="Times New Roman"/>
                          <a:ea typeface="Times New Roman"/>
                          <a:cs typeface="Times New Roman"/>
                        </a:rPr>
                        <a:t>-7</a:t>
                      </a:r>
                      <a:r>
                        <a:rPr lang="en-US" sz="900">
                          <a:latin typeface="Times New Roman"/>
                          <a:ea typeface="Times New Roman"/>
                          <a:cs typeface="Times New Roman"/>
                        </a:rPr>
                        <a:t>/5.3x10</a:t>
                      </a:r>
                      <a:r>
                        <a:rPr lang="en-US" sz="900" baseline="30000">
                          <a:latin typeface="Times New Roman"/>
                          <a:ea typeface="Times New Roman"/>
                          <a:cs typeface="Times New Roman"/>
                        </a:rPr>
                        <a:t>-8</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latin typeface="Times New Roman"/>
                          <a:ea typeface="Times New Roman"/>
                          <a:cs typeface="Times New Roman"/>
                        </a:rPr>
                        <a:t>162</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38</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00343">
                <a:tc vMerge="1">
                  <a:txBody>
                    <a:bodyPr/>
                    <a:lstStyle/>
                    <a:p>
                      <a:endParaRPr lang="en-US"/>
                    </a:p>
                  </a:txBody>
                  <a:tcPr/>
                </a:tc>
                <a:tc rowSpan="2">
                  <a:txBody>
                    <a:bodyPr/>
                    <a:lstStyle/>
                    <a:p>
                      <a:pPr marL="0" marR="0" algn="ctr">
                        <a:spcBef>
                          <a:spcPts val="0"/>
                        </a:spcBef>
                        <a:spcAft>
                          <a:spcPts val="0"/>
                        </a:spcAft>
                      </a:pPr>
                      <a:r>
                        <a:rPr lang="en-US" sz="900">
                          <a:latin typeface="Times New Roman"/>
                          <a:ea typeface="Times New Roman"/>
                          <a:cs typeface="Times New Roman"/>
                        </a:rPr>
                        <a:t>GS 6+7 + ERG</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GS 6 +GS 7(3+4) AND ERG0</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900">
                          <a:latin typeface="Times New Roman"/>
                          <a:ea typeface="Times New Roman"/>
                          <a:cs typeface="Times New Roman"/>
                        </a:rPr>
                        <a:t>GS 7(4+3) OR ERG1</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marL="0" marR="0" algn="ctr">
                        <a:spcBef>
                          <a:spcPts val="0"/>
                        </a:spcBef>
                        <a:spcAft>
                          <a:spcPts val="0"/>
                        </a:spcAft>
                      </a:pPr>
                      <a:r>
                        <a:rPr lang="en-US" sz="900" dirty="0">
                          <a:latin typeface="Times New Roman"/>
                          <a:ea typeface="Times New Roman"/>
                          <a:cs typeface="Times New Roman"/>
                        </a:rPr>
                        <a:t>1.5</a:t>
                      </a:r>
                      <a:endParaRPr lang="en-US" sz="1000" dirty="0">
                        <a:latin typeface="Times New Roman"/>
                        <a:ea typeface="Times New Roman"/>
                        <a:cs typeface="Times New Roman"/>
                      </a:endParaRPr>
                    </a:p>
                    <a:p>
                      <a:pPr marL="0" marR="0" algn="ctr">
                        <a:spcBef>
                          <a:spcPts val="0"/>
                        </a:spcBef>
                        <a:spcAft>
                          <a:spcPts val="0"/>
                        </a:spcAft>
                      </a:pPr>
                      <a:r>
                        <a:rPr lang="en-US" sz="900" dirty="0">
                          <a:latin typeface="Times New Roman"/>
                          <a:ea typeface="Times New Roman"/>
                          <a:cs typeface="Times New Roman"/>
                        </a:rPr>
                        <a:t>(1.2-2)</a:t>
                      </a:r>
                      <a:endParaRPr lang="en-US" sz="1000" dirty="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&lt;10</a:t>
                      </a:r>
                      <a:r>
                        <a:rPr lang="en-US" sz="900" baseline="30000">
                          <a:latin typeface="Times New Roman"/>
                          <a:ea typeface="Times New Roman"/>
                          <a:cs typeface="Times New Roman"/>
                        </a:rPr>
                        <a:t>-5</a:t>
                      </a:r>
                      <a:r>
                        <a:rPr lang="en-US" sz="900">
                          <a:latin typeface="Times New Roman"/>
                          <a:ea typeface="Times New Roman"/>
                          <a:cs typeface="Times New Roman"/>
                        </a:rPr>
                        <a:t>/5x10</a:t>
                      </a:r>
                      <a:r>
                        <a:rPr lang="en-US" sz="900" baseline="30000">
                          <a:latin typeface="Times New Roman"/>
                          <a:ea typeface="Times New Roman"/>
                          <a:cs typeface="Times New Roman"/>
                        </a:rPr>
                        <a:t>-5</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latin typeface="Times New Roman"/>
                          <a:ea typeface="Times New Roman"/>
                          <a:cs typeface="Times New Roman"/>
                        </a:rPr>
                        <a:t>136</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46</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00343">
                <a:tc vMerge="1">
                  <a:txBody>
                    <a:bodyPr/>
                    <a:lstStyle/>
                    <a:p>
                      <a:endParaRPr lang="en-US"/>
                    </a:p>
                  </a:txBody>
                  <a:tcPr/>
                </a:tc>
                <a:tc rowSpan="2">
                  <a:txBody>
                    <a:bodyPr/>
                    <a:lstStyle/>
                    <a:p>
                      <a:pPr marL="0" marR="0" algn="ctr">
                        <a:spcBef>
                          <a:spcPts val="0"/>
                        </a:spcBef>
                        <a:spcAft>
                          <a:spcPts val="0"/>
                        </a:spcAft>
                      </a:pPr>
                      <a:r>
                        <a:rPr lang="en-US" sz="900">
                          <a:latin typeface="Times New Roman"/>
                          <a:ea typeface="Times New Roman"/>
                          <a:cs typeface="Times New Roman"/>
                        </a:rPr>
                        <a:t>GS 6+7 + ERG-like</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Times New Roman"/>
                          <a:ea typeface="Times New Roman"/>
                          <a:cs typeface="Times New Roman"/>
                        </a:rPr>
                        <a:t>GS 6 +GS 7(3+4) AND ERG0-like</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900">
                          <a:latin typeface="Times New Roman"/>
                          <a:ea typeface="Times New Roman"/>
                          <a:cs typeface="Times New Roman"/>
                        </a:rPr>
                        <a:t>GS 7(4+3) OR ERG1-like</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marL="0" marR="0" algn="ctr">
                        <a:spcBef>
                          <a:spcPts val="0"/>
                        </a:spcBef>
                        <a:spcAft>
                          <a:spcPts val="0"/>
                        </a:spcAft>
                      </a:pPr>
                      <a:r>
                        <a:rPr lang="en-US" sz="900">
                          <a:latin typeface="Times New Roman"/>
                          <a:ea typeface="Times New Roman"/>
                          <a:cs typeface="Times New Roman"/>
                        </a:rPr>
                        <a:t>3.2</a:t>
                      </a:r>
                      <a:endParaRPr lang="en-US" sz="1000">
                        <a:latin typeface="Times New Roman"/>
                        <a:ea typeface="Times New Roman"/>
                        <a:cs typeface="Times New Roman"/>
                      </a:endParaRPr>
                    </a:p>
                    <a:p>
                      <a:pPr marL="0" marR="0" algn="ctr">
                        <a:spcBef>
                          <a:spcPts val="0"/>
                        </a:spcBef>
                        <a:spcAft>
                          <a:spcPts val="0"/>
                        </a:spcAft>
                      </a:pPr>
                      <a:r>
                        <a:rPr lang="en-US" sz="900">
                          <a:latin typeface="Times New Roman"/>
                          <a:ea typeface="Times New Roman"/>
                          <a:cs typeface="Times New Roman"/>
                        </a:rPr>
                        <a:t>(2.1-4.1)</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a:latin typeface="Times New Roman"/>
                          <a:ea typeface="Times New Roman"/>
                          <a:cs typeface="Times New Roman"/>
                        </a:rPr>
                        <a:t>&lt;10</a:t>
                      </a:r>
                      <a:r>
                        <a:rPr lang="en-US" sz="900" baseline="30000">
                          <a:latin typeface="Times New Roman"/>
                          <a:ea typeface="Times New Roman"/>
                          <a:cs typeface="Times New Roman"/>
                        </a:rPr>
                        <a:t>-10</a:t>
                      </a:r>
                      <a:r>
                        <a:rPr lang="en-US" sz="900">
                          <a:latin typeface="Times New Roman"/>
                          <a:ea typeface="Times New Roman"/>
                          <a:cs typeface="Times New Roman"/>
                        </a:rPr>
                        <a:t>/7.5x10</a:t>
                      </a:r>
                      <a:r>
                        <a:rPr lang="en-US" sz="900" baseline="30000">
                          <a:latin typeface="Times New Roman"/>
                          <a:ea typeface="Times New Roman"/>
                          <a:cs typeface="Times New Roman"/>
                        </a:rPr>
                        <a:t>-11</a:t>
                      </a:r>
                      <a:endParaRPr lang="en-US" sz="1000">
                        <a:latin typeface="Times New Roman"/>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latin typeface="Times New Roman"/>
                          <a:ea typeface="Times New Roman"/>
                          <a:cs typeface="Times New Roman"/>
                        </a:rPr>
                        <a:t>153</a:t>
                      </a:r>
                      <a:endParaRPr lang="en-US" sz="100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Times New Roman"/>
                          <a:ea typeface="Times New Roman"/>
                          <a:cs typeface="Times New Roman"/>
                        </a:rPr>
                        <a:t>45</a:t>
                      </a:r>
                      <a:endParaRPr lang="en-US" sz="1000" dirty="0">
                        <a:latin typeface="Times New Roman"/>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
        <p:nvSpPr>
          <p:cNvPr id="38915" name="Rectangle 1"/>
          <p:cNvSpPr>
            <a:spLocks noChangeArrowheads="1"/>
          </p:cNvSpPr>
          <p:nvPr/>
        </p:nvSpPr>
        <p:spPr bwMode="auto">
          <a:xfrm>
            <a:off x="0" y="228600"/>
            <a:ext cx="9144000" cy="457200"/>
          </a:xfrm>
          <a:prstGeom prst="rect">
            <a:avLst/>
          </a:prstGeom>
          <a:noFill/>
          <a:ln w="9525">
            <a:noFill/>
            <a:miter lim="800000"/>
            <a:headEnd/>
            <a:tailEnd/>
          </a:ln>
          <a:effectLst>
            <a:prstShdw prst="shdw11">
              <a:schemeClr val="bg2">
                <a:alpha val="50000"/>
              </a:schemeClr>
            </a:prstShdw>
          </a:effectLst>
        </p:spPr>
        <p:txBody>
          <a:bodyPr wrap="none" anchor="ctr">
            <a:spAutoFit/>
          </a:bodyPr>
          <a:lstStyle/>
          <a:p>
            <a:r>
              <a:rPr lang="en-US" sz="1200">
                <a:cs typeface="Times New Roman" pitchFamily="18" charset="0"/>
              </a:rPr>
              <a:t>Swedish Cohort</a:t>
            </a:r>
            <a:endParaRPr lang="en-US" sz="1100"/>
          </a:p>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p:txBody>
          <a:bodyPr/>
          <a:lstStyle/>
          <a:p>
            <a:r>
              <a:rPr lang="en-US" i="1" smtClean="0"/>
              <a:t>Validation of 10-Gene molecular signature in PCA patients</a:t>
            </a:r>
          </a:p>
        </p:txBody>
      </p:sp>
      <p:sp>
        <p:nvSpPr>
          <p:cNvPr id="3" name="Subtitle 2"/>
          <p:cNvSpPr>
            <a:spLocks noGrp="1"/>
          </p:cNvSpPr>
          <p:nvPr>
            <p:ph type="subTitle" idx="1"/>
          </p:nvPr>
        </p:nvSpPr>
        <p:spPr/>
        <p:txBody>
          <a:bodyPr/>
          <a:lstStyle/>
          <a:p>
            <a:pPr lvl="5">
              <a:defRPr/>
            </a:pPr>
            <a:r>
              <a:rPr lang="en-US" i="1" dirty="0" smtClean="0"/>
              <a:t>UC </a:t>
            </a:r>
            <a:r>
              <a:rPr lang="en-US" i="1" dirty="0" smtClean="0"/>
              <a:t>Active surveillance eligible cohorts</a:t>
            </a: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600200" y="685800"/>
          <a:ext cx="56388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1600200" y="762000"/>
            <a:ext cx="762000" cy="533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1447800" y="912813"/>
            <a:ext cx="990600" cy="230187"/>
          </a:xfrm>
          <a:prstGeom prst="rect">
            <a:avLst/>
          </a:prstGeom>
          <a:noFill/>
        </p:spPr>
        <p:txBody>
          <a:bodyPr>
            <a:spAutoFit/>
          </a:bodyPr>
          <a:lstStyle/>
          <a:p>
            <a:pPr>
              <a:defRPr/>
            </a:pPr>
            <a:r>
              <a:rPr lang="en-US" sz="900" b="1" dirty="0">
                <a:solidFill>
                  <a:schemeClr val="tx2">
                    <a:lumMod val="60000"/>
                    <a:lumOff val="40000"/>
                  </a:schemeClr>
                </a:solidFill>
                <a:latin typeface="Arial" charset="0"/>
                <a:cs typeface="Arial" charset="0"/>
              </a:rPr>
              <a:t>AdvPCa.GS9</a:t>
            </a:r>
          </a:p>
        </p:txBody>
      </p:sp>
      <p:sp>
        <p:nvSpPr>
          <p:cNvPr id="22" name="TextBox 21"/>
          <p:cNvSpPr txBox="1"/>
          <p:nvPr/>
        </p:nvSpPr>
        <p:spPr>
          <a:xfrm>
            <a:off x="1447800" y="1217613"/>
            <a:ext cx="990600" cy="230187"/>
          </a:xfrm>
          <a:prstGeom prst="rect">
            <a:avLst/>
          </a:prstGeom>
          <a:noFill/>
        </p:spPr>
        <p:txBody>
          <a:bodyPr>
            <a:spAutoFit/>
          </a:bodyPr>
          <a:lstStyle/>
          <a:p>
            <a:pPr>
              <a:defRPr/>
            </a:pPr>
            <a:r>
              <a:rPr lang="en-US" sz="900" b="1" dirty="0">
                <a:solidFill>
                  <a:schemeClr val="tx2">
                    <a:lumMod val="60000"/>
                    <a:lumOff val="40000"/>
                  </a:schemeClr>
                </a:solidFill>
                <a:latin typeface="Arial" charset="0"/>
                <a:cs typeface="Arial" charset="0"/>
              </a:rPr>
              <a:t>AdvPCa.GS9</a:t>
            </a:r>
          </a:p>
        </p:txBody>
      </p:sp>
      <p:sp>
        <p:nvSpPr>
          <p:cNvPr id="23" name="TextBox 22"/>
          <p:cNvSpPr txBox="1"/>
          <p:nvPr/>
        </p:nvSpPr>
        <p:spPr>
          <a:xfrm>
            <a:off x="1447800" y="1598613"/>
            <a:ext cx="990600" cy="230187"/>
          </a:xfrm>
          <a:prstGeom prst="rect">
            <a:avLst/>
          </a:prstGeom>
          <a:noFill/>
        </p:spPr>
        <p:txBody>
          <a:bodyPr>
            <a:spAutoFit/>
          </a:bodyPr>
          <a:lstStyle/>
          <a:p>
            <a:pPr>
              <a:defRPr/>
            </a:pPr>
            <a:r>
              <a:rPr lang="en-US" sz="900" b="1" dirty="0">
                <a:solidFill>
                  <a:schemeClr val="tx2">
                    <a:lumMod val="60000"/>
                    <a:lumOff val="40000"/>
                  </a:schemeClr>
                </a:solidFill>
                <a:latin typeface="Arial" charset="0"/>
                <a:cs typeface="Arial" charset="0"/>
              </a:rPr>
              <a:t>CA.GS6</a:t>
            </a:r>
          </a:p>
        </p:txBody>
      </p:sp>
      <p:sp>
        <p:nvSpPr>
          <p:cNvPr id="24" name="TextBox 23"/>
          <p:cNvSpPr txBox="1"/>
          <p:nvPr/>
        </p:nvSpPr>
        <p:spPr>
          <a:xfrm>
            <a:off x="1447800" y="1903413"/>
            <a:ext cx="990600" cy="230187"/>
          </a:xfrm>
          <a:prstGeom prst="rect">
            <a:avLst/>
          </a:prstGeom>
          <a:noFill/>
        </p:spPr>
        <p:txBody>
          <a:bodyPr>
            <a:spAutoFit/>
          </a:bodyPr>
          <a:lstStyle/>
          <a:p>
            <a:pPr>
              <a:defRPr/>
            </a:pPr>
            <a:r>
              <a:rPr lang="en-US" sz="900" b="1" dirty="0">
                <a:solidFill>
                  <a:schemeClr val="tx2">
                    <a:lumMod val="60000"/>
                    <a:lumOff val="40000"/>
                  </a:schemeClr>
                </a:solidFill>
                <a:latin typeface="Arial" charset="0"/>
                <a:cs typeface="Arial" charset="0"/>
              </a:rPr>
              <a:t>AdvPCa.GS9</a:t>
            </a:r>
          </a:p>
        </p:txBody>
      </p:sp>
      <p:sp>
        <p:nvSpPr>
          <p:cNvPr id="25" name="TextBox 24"/>
          <p:cNvSpPr txBox="1"/>
          <p:nvPr/>
        </p:nvSpPr>
        <p:spPr>
          <a:xfrm>
            <a:off x="1447800" y="2284413"/>
            <a:ext cx="990600" cy="230187"/>
          </a:xfrm>
          <a:prstGeom prst="rect">
            <a:avLst/>
          </a:prstGeom>
          <a:noFill/>
        </p:spPr>
        <p:txBody>
          <a:bodyPr>
            <a:spAutoFit/>
          </a:bodyPr>
          <a:lstStyle/>
          <a:p>
            <a:pPr>
              <a:defRPr/>
            </a:pPr>
            <a:r>
              <a:rPr lang="en-US" sz="900" b="1" dirty="0">
                <a:solidFill>
                  <a:schemeClr val="tx2">
                    <a:lumMod val="60000"/>
                    <a:lumOff val="40000"/>
                  </a:schemeClr>
                </a:solidFill>
                <a:latin typeface="Arial" charset="0"/>
                <a:cs typeface="Arial" charset="0"/>
              </a:rPr>
              <a:t>CA.GS7(3+4)</a:t>
            </a:r>
          </a:p>
        </p:txBody>
      </p:sp>
      <p:sp>
        <p:nvSpPr>
          <p:cNvPr id="26" name="TextBox 25"/>
          <p:cNvSpPr txBox="1"/>
          <p:nvPr/>
        </p:nvSpPr>
        <p:spPr>
          <a:xfrm>
            <a:off x="1447800" y="2590800"/>
            <a:ext cx="990600" cy="230188"/>
          </a:xfrm>
          <a:prstGeom prst="rect">
            <a:avLst/>
          </a:prstGeom>
          <a:noFill/>
        </p:spPr>
        <p:txBody>
          <a:bodyPr>
            <a:spAutoFit/>
          </a:bodyPr>
          <a:lstStyle/>
          <a:p>
            <a:pPr>
              <a:defRPr/>
            </a:pPr>
            <a:r>
              <a:rPr lang="en-US" sz="900" b="1" dirty="0">
                <a:solidFill>
                  <a:schemeClr val="tx2">
                    <a:lumMod val="60000"/>
                    <a:lumOff val="40000"/>
                  </a:schemeClr>
                </a:solidFill>
                <a:latin typeface="Arial" charset="0"/>
                <a:cs typeface="Arial" charset="0"/>
              </a:rPr>
              <a:t>AdvPCa.GS9</a:t>
            </a:r>
          </a:p>
        </p:txBody>
      </p:sp>
      <p:sp>
        <p:nvSpPr>
          <p:cNvPr id="47114" name="TextBox 26"/>
          <p:cNvSpPr txBox="1">
            <a:spLocks noChangeArrowheads="1"/>
          </p:cNvSpPr>
          <p:nvPr/>
        </p:nvSpPr>
        <p:spPr bwMode="auto">
          <a:xfrm>
            <a:off x="1447800" y="2970213"/>
            <a:ext cx="990600" cy="230187"/>
          </a:xfrm>
          <a:prstGeom prst="rect">
            <a:avLst/>
          </a:prstGeom>
          <a:noFill/>
          <a:ln w="9525">
            <a:noFill/>
            <a:miter lim="800000"/>
            <a:headEnd/>
            <a:tailEnd/>
          </a:ln>
        </p:spPr>
        <p:txBody>
          <a:bodyPr>
            <a:spAutoFit/>
          </a:bodyPr>
          <a:lstStyle/>
          <a:p>
            <a:r>
              <a:rPr lang="en-US" sz="900" b="1">
                <a:solidFill>
                  <a:srgbClr val="00B050"/>
                </a:solidFill>
              </a:rPr>
              <a:t>CA.GS7(3+4)</a:t>
            </a:r>
          </a:p>
        </p:txBody>
      </p:sp>
      <p:sp>
        <p:nvSpPr>
          <p:cNvPr id="47115" name="TextBox 27"/>
          <p:cNvSpPr txBox="1">
            <a:spLocks noChangeArrowheads="1"/>
          </p:cNvSpPr>
          <p:nvPr/>
        </p:nvSpPr>
        <p:spPr bwMode="auto">
          <a:xfrm>
            <a:off x="1447800" y="3276600"/>
            <a:ext cx="990600" cy="230188"/>
          </a:xfrm>
          <a:prstGeom prst="rect">
            <a:avLst/>
          </a:prstGeom>
          <a:noFill/>
          <a:ln w="9525">
            <a:noFill/>
            <a:miter lim="800000"/>
            <a:headEnd/>
            <a:tailEnd/>
          </a:ln>
        </p:spPr>
        <p:txBody>
          <a:bodyPr>
            <a:spAutoFit/>
          </a:bodyPr>
          <a:lstStyle/>
          <a:p>
            <a:r>
              <a:rPr lang="en-US" sz="900" b="1">
                <a:solidFill>
                  <a:srgbClr val="00B050"/>
                </a:solidFill>
              </a:rPr>
              <a:t>BENIGN</a:t>
            </a:r>
          </a:p>
        </p:txBody>
      </p:sp>
      <p:sp>
        <p:nvSpPr>
          <p:cNvPr id="47116" name="TextBox 28"/>
          <p:cNvSpPr txBox="1">
            <a:spLocks noChangeArrowheads="1"/>
          </p:cNvSpPr>
          <p:nvPr/>
        </p:nvSpPr>
        <p:spPr bwMode="auto">
          <a:xfrm>
            <a:off x="1447800" y="3656013"/>
            <a:ext cx="990600" cy="230187"/>
          </a:xfrm>
          <a:prstGeom prst="rect">
            <a:avLst/>
          </a:prstGeom>
          <a:noFill/>
          <a:ln w="9525">
            <a:noFill/>
            <a:miter lim="800000"/>
            <a:headEnd/>
            <a:tailEnd/>
          </a:ln>
        </p:spPr>
        <p:txBody>
          <a:bodyPr>
            <a:spAutoFit/>
          </a:bodyPr>
          <a:lstStyle/>
          <a:p>
            <a:r>
              <a:rPr lang="en-US" sz="900" b="1">
                <a:solidFill>
                  <a:srgbClr val="00B050"/>
                </a:solidFill>
              </a:rPr>
              <a:t>CA.GS7(3+4)</a:t>
            </a:r>
          </a:p>
        </p:txBody>
      </p:sp>
      <p:sp>
        <p:nvSpPr>
          <p:cNvPr id="47117" name="TextBox 29"/>
          <p:cNvSpPr txBox="1">
            <a:spLocks noChangeArrowheads="1"/>
          </p:cNvSpPr>
          <p:nvPr/>
        </p:nvSpPr>
        <p:spPr bwMode="auto">
          <a:xfrm>
            <a:off x="1447800" y="3960813"/>
            <a:ext cx="990600" cy="230187"/>
          </a:xfrm>
          <a:prstGeom prst="rect">
            <a:avLst/>
          </a:prstGeom>
          <a:noFill/>
          <a:ln w="9525">
            <a:noFill/>
            <a:miter lim="800000"/>
            <a:headEnd/>
            <a:tailEnd/>
          </a:ln>
        </p:spPr>
        <p:txBody>
          <a:bodyPr>
            <a:spAutoFit/>
          </a:bodyPr>
          <a:lstStyle/>
          <a:p>
            <a:r>
              <a:rPr lang="en-US" sz="900">
                <a:solidFill>
                  <a:srgbClr val="FF0000"/>
                </a:solidFill>
              </a:rPr>
              <a:t>CA.GS7(4+3)</a:t>
            </a:r>
          </a:p>
        </p:txBody>
      </p:sp>
      <p:sp>
        <p:nvSpPr>
          <p:cNvPr id="47118" name="TextBox 30"/>
          <p:cNvSpPr txBox="1">
            <a:spLocks noChangeArrowheads="1"/>
          </p:cNvSpPr>
          <p:nvPr/>
        </p:nvSpPr>
        <p:spPr bwMode="auto">
          <a:xfrm>
            <a:off x="1447800" y="4341813"/>
            <a:ext cx="990600" cy="230187"/>
          </a:xfrm>
          <a:prstGeom prst="rect">
            <a:avLst/>
          </a:prstGeom>
          <a:noFill/>
          <a:ln w="9525">
            <a:noFill/>
            <a:miter lim="800000"/>
            <a:headEnd/>
            <a:tailEnd/>
          </a:ln>
        </p:spPr>
        <p:txBody>
          <a:bodyPr>
            <a:spAutoFit/>
          </a:bodyPr>
          <a:lstStyle/>
          <a:p>
            <a:r>
              <a:rPr lang="en-US" sz="900">
                <a:solidFill>
                  <a:srgbClr val="FF0000"/>
                </a:solidFill>
              </a:rPr>
              <a:t>CA.GS7(3+4)</a:t>
            </a:r>
          </a:p>
        </p:txBody>
      </p:sp>
      <p:sp>
        <p:nvSpPr>
          <p:cNvPr id="47119" name="TextBox 31"/>
          <p:cNvSpPr txBox="1">
            <a:spLocks noChangeArrowheads="1"/>
          </p:cNvSpPr>
          <p:nvPr/>
        </p:nvSpPr>
        <p:spPr bwMode="auto">
          <a:xfrm>
            <a:off x="1447800" y="4646613"/>
            <a:ext cx="990600" cy="230187"/>
          </a:xfrm>
          <a:prstGeom prst="rect">
            <a:avLst/>
          </a:prstGeom>
          <a:noFill/>
          <a:ln w="9525">
            <a:noFill/>
            <a:miter lim="800000"/>
            <a:headEnd/>
            <a:tailEnd/>
          </a:ln>
        </p:spPr>
        <p:txBody>
          <a:bodyPr>
            <a:spAutoFit/>
          </a:bodyPr>
          <a:lstStyle/>
          <a:p>
            <a:r>
              <a:rPr lang="en-US" sz="900" b="1">
                <a:solidFill>
                  <a:srgbClr val="FF9900"/>
                </a:solidFill>
              </a:rPr>
              <a:t>CA.GS7(4+3)</a:t>
            </a:r>
          </a:p>
        </p:txBody>
      </p:sp>
      <p:sp>
        <p:nvSpPr>
          <p:cNvPr id="47120" name="TextBox 32"/>
          <p:cNvSpPr txBox="1">
            <a:spLocks noChangeArrowheads="1"/>
          </p:cNvSpPr>
          <p:nvPr/>
        </p:nvSpPr>
        <p:spPr bwMode="auto">
          <a:xfrm>
            <a:off x="1447800" y="5027613"/>
            <a:ext cx="990600" cy="230187"/>
          </a:xfrm>
          <a:prstGeom prst="rect">
            <a:avLst/>
          </a:prstGeom>
          <a:noFill/>
          <a:ln w="9525">
            <a:noFill/>
            <a:miter lim="800000"/>
            <a:headEnd/>
            <a:tailEnd/>
          </a:ln>
        </p:spPr>
        <p:txBody>
          <a:bodyPr>
            <a:spAutoFit/>
          </a:bodyPr>
          <a:lstStyle/>
          <a:p>
            <a:r>
              <a:rPr lang="en-US" sz="900" b="1">
                <a:solidFill>
                  <a:srgbClr val="FF9900"/>
                </a:solidFill>
              </a:rPr>
              <a:t>CA.GS7(3+4)</a:t>
            </a:r>
          </a:p>
        </p:txBody>
      </p:sp>
      <p:sp>
        <p:nvSpPr>
          <p:cNvPr id="47121" name="TextBox 33"/>
          <p:cNvSpPr txBox="1">
            <a:spLocks noChangeArrowheads="1"/>
          </p:cNvSpPr>
          <p:nvPr/>
        </p:nvSpPr>
        <p:spPr bwMode="auto">
          <a:xfrm>
            <a:off x="1447800" y="5408613"/>
            <a:ext cx="990600" cy="230187"/>
          </a:xfrm>
          <a:prstGeom prst="rect">
            <a:avLst/>
          </a:prstGeom>
          <a:noFill/>
          <a:ln w="9525">
            <a:noFill/>
            <a:miter lim="800000"/>
            <a:headEnd/>
            <a:tailEnd/>
          </a:ln>
        </p:spPr>
        <p:txBody>
          <a:bodyPr>
            <a:spAutoFit/>
          </a:bodyPr>
          <a:lstStyle/>
          <a:p>
            <a:r>
              <a:rPr lang="en-US" sz="900" b="1"/>
              <a:t>CA.GS6(3+3)</a:t>
            </a:r>
          </a:p>
        </p:txBody>
      </p:sp>
      <p:sp>
        <p:nvSpPr>
          <p:cNvPr id="47122" name="TextBox 34"/>
          <p:cNvSpPr txBox="1">
            <a:spLocks noChangeArrowheads="1"/>
          </p:cNvSpPr>
          <p:nvPr/>
        </p:nvSpPr>
        <p:spPr bwMode="auto">
          <a:xfrm>
            <a:off x="1447800" y="5713413"/>
            <a:ext cx="990600" cy="230187"/>
          </a:xfrm>
          <a:prstGeom prst="rect">
            <a:avLst/>
          </a:prstGeom>
          <a:noFill/>
          <a:ln w="9525">
            <a:noFill/>
            <a:miter lim="800000"/>
            <a:headEnd/>
            <a:tailEnd/>
          </a:ln>
        </p:spPr>
        <p:txBody>
          <a:bodyPr>
            <a:spAutoFit/>
          </a:bodyPr>
          <a:lstStyle/>
          <a:p>
            <a:r>
              <a:rPr lang="en-US" sz="900" b="1"/>
              <a:t>CA.GS6(3+3)</a:t>
            </a:r>
          </a:p>
        </p:txBody>
      </p:sp>
      <p:sp>
        <p:nvSpPr>
          <p:cNvPr id="47123" name="TextBox 35"/>
          <p:cNvSpPr txBox="1">
            <a:spLocks noChangeArrowheads="1"/>
          </p:cNvSpPr>
          <p:nvPr/>
        </p:nvSpPr>
        <p:spPr bwMode="auto">
          <a:xfrm>
            <a:off x="4343400" y="5408613"/>
            <a:ext cx="1905000" cy="246062"/>
          </a:xfrm>
          <a:prstGeom prst="rect">
            <a:avLst/>
          </a:prstGeom>
          <a:noFill/>
          <a:ln w="9525">
            <a:noFill/>
            <a:miter lim="800000"/>
            <a:headEnd/>
            <a:tailEnd/>
          </a:ln>
        </p:spPr>
        <p:txBody>
          <a:bodyPr>
            <a:spAutoFit/>
          </a:bodyPr>
          <a:lstStyle/>
          <a:p>
            <a:r>
              <a:rPr lang="en-US" sz="1000" b="1"/>
              <a:t>Hyperplastic PCA</a:t>
            </a:r>
          </a:p>
        </p:txBody>
      </p:sp>
      <p:sp>
        <p:nvSpPr>
          <p:cNvPr id="47124" name="TextBox 3"/>
          <p:cNvSpPr txBox="1">
            <a:spLocks noChangeArrowheads="1"/>
          </p:cNvSpPr>
          <p:nvPr/>
        </p:nvSpPr>
        <p:spPr bwMode="auto">
          <a:xfrm>
            <a:off x="4565650" y="5051425"/>
            <a:ext cx="1371600" cy="246063"/>
          </a:xfrm>
          <a:prstGeom prst="rect">
            <a:avLst/>
          </a:prstGeom>
          <a:noFill/>
          <a:ln w="9525">
            <a:noFill/>
            <a:miter lim="800000"/>
            <a:headEnd/>
            <a:tailEnd/>
          </a:ln>
        </p:spPr>
        <p:txBody>
          <a:bodyPr>
            <a:spAutoFit/>
          </a:bodyPr>
          <a:lstStyle/>
          <a:p>
            <a:r>
              <a:rPr lang="en-US" altLang="en-US" sz="1000" b="1"/>
              <a:t>xanthomatous HG</a:t>
            </a:r>
          </a:p>
        </p:txBody>
      </p:sp>
      <p:sp>
        <p:nvSpPr>
          <p:cNvPr id="47125" name="TextBox 37"/>
          <p:cNvSpPr txBox="1">
            <a:spLocks noChangeArrowheads="1"/>
          </p:cNvSpPr>
          <p:nvPr/>
        </p:nvSpPr>
        <p:spPr bwMode="auto">
          <a:xfrm>
            <a:off x="4495800" y="4648200"/>
            <a:ext cx="1905000" cy="246063"/>
          </a:xfrm>
          <a:prstGeom prst="rect">
            <a:avLst/>
          </a:prstGeom>
          <a:noFill/>
          <a:ln w="9525">
            <a:noFill/>
            <a:miter lim="800000"/>
            <a:headEnd/>
            <a:tailEnd/>
          </a:ln>
        </p:spPr>
        <p:txBody>
          <a:bodyPr>
            <a:spAutoFit/>
          </a:bodyPr>
          <a:lstStyle/>
          <a:p>
            <a:r>
              <a:rPr lang="en-US" sz="1000" b="1"/>
              <a:t>HG mainly pattern 4</a:t>
            </a:r>
          </a:p>
        </p:txBody>
      </p:sp>
      <p:sp>
        <p:nvSpPr>
          <p:cNvPr id="47126" name="TextBox 38"/>
          <p:cNvSpPr txBox="1">
            <a:spLocks noChangeArrowheads="1"/>
          </p:cNvSpPr>
          <p:nvPr/>
        </p:nvSpPr>
        <p:spPr bwMode="auto">
          <a:xfrm>
            <a:off x="4495800" y="3962400"/>
            <a:ext cx="1905000" cy="246063"/>
          </a:xfrm>
          <a:prstGeom prst="rect">
            <a:avLst/>
          </a:prstGeom>
          <a:noFill/>
          <a:ln w="9525">
            <a:noFill/>
            <a:miter lim="800000"/>
            <a:headEnd/>
            <a:tailEnd/>
          </a:ln>
        </p:spPr>
        <p:txBody>
          <a:bodyPr>
            <a:spAutoFit/>
          </a:bodyPr>
          <a:lstStyle/>
          <a:p>
            <a:r>
              <a:rPr lang="en-US" sz="1000" b="1"/>
              <a:t>Mainly G4, foamy</a:t>
            </a:r>
          </a:p>
        </p:txBody>
      </p:sp>
      <p:sp>
        <p:nvSpPr>
          <p:cNvPr id="47127" name="TextBox 39"/>
          <p:cNvSpPr txBox="1">
            <a:spLocks noChangeArrowheads="1"/>
          </p:cNvSpPr>
          <p:nvPr/>
        </p:nvSpPr>
        <p:spPr bwMode="auto">
          <a:xfrm>
            <a:off x="4267200" y="2971800"/>
            <a:ext cx="1905000" cy="246063"/>
          </a:xfrm>
          <a:prstGeom prst="rect">
            <a:avLst/>
          </a:prstGeom>
          <a:noFill/>
          <a:ln w="9525">
            <a:noFill/>
            <a:miter lim="800000"/>
            <a:headEnd/>
            <a:tailEnd/>
          </a:ln>
        </p:spPr>
        <p:txBody>
          <a:bodyPr>
            <a:spAutoFit/>
          </a:bodyPr>
          <a:lstStyle/>
          <a:p>
            <a:r>
              <a:rPr lang="en-US" sz="1000" b="1"/>
              <a:t>Hyperplastic PCA</a:t>
            </a:r>
          </a:p>
        </p:txBody>
      </p:sp>
      <p:sp>
        <p:nvSpPr>
          <p:cNvPr id="47128" name="TextBox 40"/>
          <p:cNvSpPr txBox="1">
            <a:spLocks noChangeArrowheads="1"/>
          </p:cNvSpPr>
          <p:nvPr/>
        </p:nvSpPr>
        <p:spPr bwMode="auto">
          <a:xfrm>
            <a:off x="4267200" y="1981200"/>
            <a:ext cx="1905000" cy="246063"/>
          </a:xfrm>
          <a:prstGeom prst="rect">
            <a:avLst/>
          </a:prstGeom>
          <a:noFill/>
          <a:ln w="9525">
            <a:noFill/>
            <a:miter lim="800000"/>
            <a:headEnd/>
            <a:tailEnd/>
          </a:ln>
        </p:spPr>
        <p:txBody>
          <a:bodyPr>
            <a:spAutoFit/>
          </a:bodyPr>
          <a:lstStyle/>
          <a:p>
            <a:r>
              <a:rPr lang="en-US" sz="1000" b="1"/>
              <a:t>Solid sheets</a:t>
            </a:r>
          </a:p>
        </p:txBody>
      </p:sp>
      <p:sp>
        <p:nvSpPr>
          <p:cNvPr id="47129" name="TextBox 41"/>
          <p:cNvSpPr txBox="1">
            <a:spLocks noChangeArrowheads="1"/>
          </p:cNvSpPr>
          <p:nvPr/>
        </p:nvSpPr>
        <p:spPr bwMode="auto">
          <a:xfrm>
            <a:off x="4267200" y="1524000"/>
            <a:ext cx="2286000" cy="246063"/>
          </a:xfrm>
          <a:prstGeom prst="rect">
            <a:avLst/>
          </a:prstGeom>
          <a:noFill/>
          <a:ln w="9525">
            <a:noFill/>
            <a:miter lim="800000"/>
            <a:headEnd/>
            <a:tailEnd/>
          </a:ln>
        </p:spPr>
        <p:txBody>
          <a:bodyPr>
            <a:spAutoFit/>
          </a:bodyPr>
          <a:lstStyle/>
          <a:p>
            <a:r>
              <a:rPr lang="en-US" sz="1000" b="1"/>
              <a:t>Foamy type PCA,large glands</a:t>
            </a:r>
          </a:p>
        </p:txBody>
      </p:sp>
      <p:sp>
        <p:nvSpPr>
          <p:cNvPr id="47130" name="TextBox 42"/>
          <p:cNvSpPr txBox="1">
            <a:spLocks noChangeArrowheads="1"/>
          </p:cNvSpPr>
          <p:nvPr/>
        </p:nvSpPr>
        <p:spPr bwMode="auto">
          <a:xfrm>
            <a:off x="4572000" y="838200"/>
            <a:ext cx="1905000" cy="246063"/>
          </a:xfrm>
          <a:prstGeom prst="rect">
            <a:avLst/>
          </a:prstGeom>
          <a:noFill/>
          <a:ln w="9525">
            <a:noFill/>
            <a:miter lim="800000"/>
            <a:headEnd/>
            <a:tailEnd/>
          </a:ln>
        </p:spPr>
        <p:txBody>
          <a:bodyPr>
            <a:spAutoFit/>
          </a:bodyPr>
          <a:lstStyle/>
          <a:p>
            <a:r>
              <a:rPr lang="en-US" sz="1000" b="1"/>
              <a:t>Pattern 4 cords</a:t>
            </a:r>
          </a:p>
        </p:txBody>
      </p:sp>
      <p:sp>
        <p:nvSpPr>
          <p:cNvPr id="47131" name="TextBox 10"/>
          <p:cNvSpPr txBox="1">
            <a:spLocks noChangeArrowheads="1"/>
          </p:cNvSpPr>
          <p:nvPr/>
        </p:nvSpPr>
        <p:spPr bwMode="auto">
          <a:xfrm>
            <a:off x="4733925" y="1277938"/>
            <a:ext cx="1895475" cy="246062"/>
          </a:xfrm>
          <a:prstGeom prst="rect">
            <a:avLst/>
          </a:prstGeom>
          <a:noFill/>
          <a:ln w="9525">
            <a:noFill/>
            <a:miter lim="800000"/>
            <a:headEnd/>
            <a:tailEnd/>
          </a:ln>
        </p:spPr>
        <p:txBody>
          <a:bodyPr>
            <a:spAutoFit/>
          </a:bodyPr>
          <a:lstStyle/>
          <a:p>
            <a:r>
              <a:rPr lang="en-US" altLang="en-US" sz="1000" b="1"/>
              <a:t>cribriform with comedo</a:t>
            </a:r>
          </a:p>
        </p:txBody>
      </p:sp>
      <p:sp>
        <p:nvSpPr>
          <p:cNvPr id="47132" name="TextBox 27"/>
          <p:cNvSpPr txBox="1">
            <a:spLocks noChangeArrowheads="1"/>
          </p:cNvSpPr>
          <p:nvPr/>
        </p:nvSpPr>
        <p:spPr bwMode="auto">
          <a:xfrm>
            <a:off x="228600" y="381000"/>
            <a:ext cx="1143000" cy="338138"/>
          </a:xfrm>
          <a:prstGeom prst="rect">
            <a:avLst/>
          </a:prstGeom>
          <a:noFill/>
          <a:ln w="9525">
            <a:noFill/>
            <a:miter lim="800000"/>
            <a:headEnd/>
            <a:tailEnd/>
          </a:ln>
        </p:spPr>
        <p:txBody>
          <a:bodyPr>
            <a:spAutoFit/>
          </a:bodyPr>
          <a:lstStyle/>
          <a:p>
            <a:r>
              <a:rPr lang="en-CA" sz="1600"/>
              <a:t>Figure 5</a:t>
            </a:r>
          </a:p>
        </p:txBody>
      </p:sp>
      <p:sp>
        <p:nvSpPr>
          <p:cNvPr id="30" name="TextBox 29"/>
          <p:cNvSpPr txBox="1"/>
          <p:nvPr/>
        </p:nvSpPr>
        <p:spPr>
          <a:xfrm>
            <a:off x="1905000" y="304800"/>
            <a:ext cx="5867400" cy="261938"/>
          </a:xfrm>
          <a:prstGeom prst="rect">
            <a:avLst/>
          </a:prstGeom>
          <a:noFill/>
        </p:spPr>
        <p:txBody>
          <a:bodyPr>
            <a:spAutoFit/>
          </a:bodyPr>
          <a:lstStyle/>
          <a:p>
            <a:pPr>
              <a:defRPr/>
            </a:pPr>
            <a:r>
              <a:rPr lang="en-CA" sz="1100" dirty="0">
                <a:latin typeface="+mj-lt"/>
                <a:cs typeface="Arial" charset="0"/>
              </a:rPr>
              <a:t>HDDA10 and DECIPHER scores across multifocal cancer of same patient and in advanced disease</a:t>
            </a:r>
          </a:p>
        </p:txBody>
      </p:sp>
      <p:sp>
        <p:nvSpPr>
          <p:cNvPr id="31" name="Left Brace 30"/>
          <p:cNvSpPr/>
          <p:nvPr/>
        </p:nvSpPr>
        <p:spPr>
          <a:xfrm>
            <a:off x="1143000" y="3048000"/>
            <a:ext cx="228600" cy="838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7135" name="TextBox 31"/>
          <p:cNvSpPr txBox="1">
            <a:spLocks noChangeArrowheads="1"/>
          </p:cNvSpPr>
          <p:nvPr/>
        </p:nvSpPr>
        <p:spPr bwMode="auto">
          <a:xfrm>
            <a:off x="152400" y="3352800"/>
            <a:ext cx="990600" cy="261938"/>
          </a:xfrm>
          <a:prstGeom prst="rect">
            <a:avLst/>
          </a:prstGeom>
          <a:noFill/>
          <a:ln w="9525">
            <a:noFill/>
            <a:miter lim="800000"/>
            <a:headEnd/>
            <a:tailEnd/>
          </a:ln>
        </p:spPr>
        <p:txBody>
          <a:bodyPr>
            <a:spAutoFit/>
          </a:bodyPr>
          <a:lstStyle/>
          <a:p>
            <a:r>
              <a:rPr lang="en-CA" sz="1100"/>
              <a:t>Same case</a:t>
            </a:r>
          </a:p>
        </p:txBody>
      </p:sp>
      <p:sp>
        <p:nvSpPr>
          <p:cNvPr id="33" name="Left Brace 32"/>
          <p:cNvSpPr/>
          <p:nvPr/>
        </p:nvSpPr>
        <p:spPr>
          <a:xfrm>
            <a:off x="1219200" y="4038600"/>
            <a:ext cx="228600" cy="533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7137" name="TextBox 33"/>
          <p:cNvSpPr txBox="1">
            <a:spLocks noChangeArrowheads="1"/>
          </p:cNvSpPr>
          <p:nvPr/>
        </p:nvSpPr>
        <p:spPr bwMode="auto">
          <a:xfrm>
            <a:off x="304800" y="4191000"/>
            <a:ext cx="990600" cy="261938"/>
          </a:xfrm>
          <a:prstGeom prst="rect">
            <a:avLst/>
          </a:prstGeom>
          <a:noFill/>
          <a:ln w="9525">
            <a:noFill/>
            <a:miter lim="800000"/>
            <a:headEnd/>
            <a:tailEnd/>
          </a:ln>
        </p:spPr>
        <p:txBody>
          <a:bodyPr>
            <a:spAutoFit/>
          </a:bodyPr>
          <a:lstStyle/>
          <a:p>
            <a:r>
              <a:rPr lang="en-CA" sz="1100"/>
              <a:t>Same case</a:t>
            </a:r>
          </a:p>
        </p:txBody>
      </p:sp>
      <p:sp>
        <p:nvSpPr>
          <p:cNvPr id="35" name="Left Brace 34"/>
          <p:cNvSpPr/>
          <p:nvPr/>
        </p:nvSpPr>
        <p:spPr>
          <a:xfrm>
            <a:off x="1219200" y="4724400"/>
            <a:ext cx="152400" cy="609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7139" name="TextBox 35"/>
          <p:cNvSpPr txBox="1">
            <a:spLocks noChangeArrowheads="1"/>
          </p:cNvSpPr>
          <p:nvPr/>
        </p:nvSpPr>
        <p:spPr bwMode="auto">
          <a:xfrm>
            <a:off x="304800" y="4876800"/>
            <a:ext cx="990600" cy="261938"/>
          </a:xfrm>
          <a:prstGeom prst="rect">
            <a:avLst/>
          </a:prstGeom>
          <a:noFill/>
          <a:ln w="9525">
            <a:noFill/>
            <a:miter lim="800000"/>
            <a:headEnd/>
            <a:tailEnd/>
          </a:ln>
        </p:spPr>
        <p:txBody>
          <a:bodyPr>
            <a:spAutoFit/>
          </a:bodyPr>
          <a:lstStyle/>
          <a:p>
            <a:r>
              <a:rPr lang="en-CA" sz="1100"/>
              <a:t>Same case</a:t>
            </a:r>
          </a:p>
        </p:txBody>
      </p:sp>
      <p:sp>
        <p:nvSpPr>
          <p:cNvPr id="37" name="Left Brace 36"/>
          <p:cNvSpPr/>
          <p:nvPr/>
        </p:nvSpPr>
        <p:spPr>
          <a:xfrm>
            <a:off x="1219200" y="5486400"/>
            <a:ext cx="152400" cy="533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7141" name="TextBox 37"/>
          <p:cNvSpPr txBox="1">
            <a:spLocks noChangeArrowheads="1"/>
          </p:cNvSpPr>
          <p:nvPr/>
        </p:nvSpPr>
        <p:spPr bwMode="auto">
          <a:xfrm>
            <a:off x="228600" y="5638800"/>
            <a:ext cx="990600" cy="261938"/>
          </a:xfrm>
          <a:prstGeom prst="rect">
            <a:avLst/>
          </a:prstGeom>
          <a:noFill/>
          <a:ln w="9525">
            <a:noFill/>
            <a:miter lim="800000"/>
            <a:headEnd/>
            <a:tailEnd/>
          </a:ln>
        </p:spPr>
        <p:txBody>
          <a:bodyPr>
            <a:spAutoFit/>
          </a:bodyPr>
          <a:lstStyle/>
          <a:p>
            <a:r>
              <a:rPr lang="en-CA" sz="1100"/>
              <a:t>Same case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as Surgical Pathologist</a:t>
            </a:r>
            <a:endParaRPr lang="en-US" dirty="0"/>
          </a:p>
        </p:txBody>
      </p:sp>
      <p:pic>
        <p:nvPicPr>
          <p:cNvPr id="7" name="Content Placeholder 6" descr="Bismar microscope.jpg"/>
          <p:cNvPicPr>
            <a:picLocks noGrp="1" noChangeAspect="1"/>
          </p:cNvPicPr>
          <p:nvPr>
            <p:ph sz="quarter" idx="4"/>
          </p:nvPr>
        </p:nvPicPr>
        <p:blipFill>
          <a:blip r:embed="rId2" cstate="print"/>
          <a:stretch>
            <a:fillRect/>
          </a:stretch>
        </p:blipFill>
        <p:spPr>
          <a:xfrm>
            <a:off x="685800" y="1752600"/>
            <a:ext cx="2667000" cy="2494565"/>
          </a:xfrm>
        </p:spPr>
      </p:pic>
      <p:pic>
        <p:nvPicPr>
          <p:cNvPr id="8" name="Picture 7" descr="GS_Patterns.jpg"/>
          <p:cNvPicPr>
            <a:picLocks noChangeAspect="1"/>
          </p:cNvPicPr>
          <p:nvPr/>
        </p:nvPicPr>
        <p:blipFill>
          <a:blip r:embed="rId3" cstate="print"/>
          <a:stretch>
            <a:fillRect/>
          </a:stretch>
        </p:blipFill>
        <p:spPr>
          <a:xfrm>
            <a:off x="5325314" y="4267200"/>
            <a:ext cx="3104312" cy="2295526"/>
          </a:xfrm>
          <a:prstGeom prst="rect">
            <a:avLst/>
          </a:prstGeom>
        </p:spPr>
      </p:pic>
      <p:pic>
        <p:nvPicPr>
          <p:cNvPr id="9" name="Picture 8" descr="NBX-Histology.jpg"/>
          <p:cNvPicPr>
            <a:picLocks noChangeAspect="1"/>
          </p:cNvPicPr>
          <p:nvPr/>
        </p:nvPicPr>
        <p:blipFill>
          <a:blip r:embed="rId4" cstate="print"/>
          <a:stretch>
            <a:fillRect/>
          </a:stretch>
        </p:blipFill>
        <p:spPr>
          <a:xfrm>
            <a:off x="533400" y="4572000"/>
            <a:ext cx="2971800" cy="1952591"/>
          </a:xfrm>
          <a:prstGeom prst="rect">
            <a:avLst/>
          </a:prstGeom>
        </p:spPr>
      </p:pic>
      <p:pic>
        <p:nvPicPr>
          <p:cNvPr id="10" name="Picture 9" descr="prostate biopsy.jpg"/>
          <p:cNvPicPr>
            <a:picLocks noChangeAspect="1"/>
          </p:cNvPicPr>
          <p:nvPr/>
        </p:nvPicPr>
        <p:blipFill>
          <a:blip r:embed="rId5" cstate="print"/>
          <a:stretch>
            <a:fillRect/>
          </a:stretch>
        </p:blipFill>
        <p:spPr>
          <a:xfrm>
            <a:off x="5410200" y="1676400"/>
            <a:ext cx="3124200" cy="24795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00200" y="0"/>
            <a:ext cx="5486400" cy="1143000"/>
          </a:xfrm>
          <a:prstGeom prst="rect">
            <a:avLst/>
          </a:prstGeom>
          <a:noFill/>
          <a:ln w="9525">
            <a:noFill/>
            <a:miter lim="800000"/>
            <a:headEnd/>
            <a:tailEnd/>
          </a:ln>
        </p:spPr>
        <p:txBody>
          <a:bodyPr anchor="ctr"/>
          <a:lstStyle/>
          <a:p>
            <a:pPr algn="ctr">
              <a:defRPr/>
            </a:pPr>
            <a:r>
              <a:rPr lang="en-US" sz="3600" b="1" kern="0" dirty="0">
                <a:solidFill>
                  <a:schemeClr val="bg1"/>
                </a:solidFill>
                <a:latin typeface="Helvetica Neue Light" charset="0"/>
                <a:ea typeface="+mj-ea"/>
                <a:cs typeface="+mj-cs"/>
              </a:rPr>
              <a:t>Acknowledgements</a:t>
            </a:r>
            <a:br>
              <a:rPr lang="en-US" sz="3600" b="1" kern="0" dirty="0">
                <a:solidFill>
                  <a:schemeClr val="bg1"/>
                </a:solidFill>
                <a:latin typeface="Helvetica Neue Light" charset="0"/>
                <a:ea typeface="+mj-ea"/>
                <a:cs typeface="+mj-cs"/>
              </a:rPr>
            </a:br>
            <a:endParaRPr lang="en-US" sz="4400" kern="0" dirty="0">
              <a:solidFill>
                <a:schemeClr val="bg1"/>
              </a:solidFill>
              <a:latin typeface="Helvetica Neue Light" charset="0"/>
              <a:ea typeface="+mj-ea"/>
              <a:cs typeface="+mj-cs"/>
            </a:endParaRPr>
          </a:p>
        </p:txBody>
      </p:sp>
      <p:pic>
        <p:nvPicPr>
          <p:cNvPr id="53251" name="Picture 20" descr="DSC01509.JPG"/>
          <p:cNvPicPr>
            <a:picLocks noChangeAspect="1"/>
          </p:cNvPicPr>
          <p:nvPr/>
        </p:nvPicPr>
        <p:blipFill>
          <a:blip r:embed="rId2" cstate="print"/>
          <a:srcRect/>
          <a:stretch>
            <a:fillRect/>
          </a:stretch>
        </p:blipFill>
        <p:spPr bwMode="auto">
          <a:xfrm>
            <a:off x="4572000" y="3429000"/>
            <a:ext cx="4572000" cy="3429000"/>
          </a:xfrm>
          <a:prstGeom prst="rect">
            <a:avLst/>
          </a:prstGeom>
          <a:noFill/>
          <a:ln w="9525">
            <a:noFill/>
            <a:miter lim="800000"/>
            <a:headEnd/>
            <a:tailEnd/>
          </a:ln>
        </p:spPr>
      </p:pic>
      <p:pic>
        <p:nvPicPr>
          <p:cNvPr id="53252" name="Picture 12" descr="yaseen3.jpg"/>
          <p:cNvPicPr>
            <a:picLocks noChangeAspect="1"/>
          </p:cNvPicPr>
          <p:nvPr/>
        </p:nvPicPr>
        <p:blipFill>
          <a:blip r:embed="rId3" cstate="print"/>
          <a:srcRect/>
          <a:stretch>
            <a:fillRect/>
          </a:stretch>
        </p:blipFill>
        <p:spPr bwMode="auto">
          <a:xfrm>
            <a:off x="0" y="0"/>
            <a:ext cx="4572000" cy="3429000"/>
          </a:xfrm>
          <a:prstGeom prst="rect">
            <a:avLst/>
          </a:prstGeom>
          <a:noFill/>
          <a:ln w="9525">
            <a:noFill/>
            <a:miter lim="800000"/>
            <a:headEnd/>
            <a:tailEnd/>
          </a:ln>
        </p:spPr>
      </p:pic>
      <p:sp>
        <p:nvSpPr>
          <p:cNvPr id="53253" name="TextBox 8"/>
          <p:cNvSpPr txBox="1">
            <a:spLocks noChangeArrowheads="1"/>
          </p:cNvSpPr>
          <p:nvPr/>
        </p:nvSpPr>
        <p:spPr bwMode="auto">
          <a:xfrm>
            <a:off x="228600" y="4267200"/>
            <a:ext cx="4038600" cy="2308225"/>
          </a:xfrm>
          <a:prstGeom prst="rect">
            <a:avLst/>
          </a:prstGeom>
          <a:noFill/>
          <a:ln w="9525">
            <a:noFill/>
            <a:miter lim="800000"/>
            <a:headEnd/>
            <a:tailEnd/>
          </a:ln>
        </p:spPr>
        <p:txBody>
          <a:bodyPr>
            <a:spAutoFit/>
          </a:bodyPr>
          <a:lstStyle/>
          <a:p>
            <a:r>
              <a:rPr lang="en-US" i="1">
                <a:solidFill>
                  <a:srgbClr val="0070C0"/>
                </a:solidFill>
              </a:rPr>
              <a:t>Molecular Markers are to be utilized to differentiate similar looking tumors but with different behavior or to associate potential prognosis or therapeutic targeting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ake_Louise.jpg"/>
          <p:cNvPicPr>
            <a:picLocks noChangeAspect="1"/>
          </p:cNvPicPr>
          <p:nvPr/>
        </p:nvPicPr>
        <p:blipFill>
          <a:blip r:embed="rId2" cstate="print"/>
          <a:srcRect/>
          <a:stretch>
            <a:fillRect/>
          </a:stretch>
        </p:blipFill>
        <p:spPr bwMode="auto">
          <a:xfrm>
            <a:off x="2895600" y="533400"/>
            <a:ext cx="3910013" cy="4419600"/>
          </a:xfrm>
          <a:prstGeom prst="rect">
            <a:avLst/>
          </a:prstGeom>
          <a:noFill/>
          <a:ln w="9525">
            <a:noFill/>
            <a:miter lim="800000"/>
            <a:headEnd/>
            <a:tailEnd/>
          </a:ln>
        </p:spPr>
      </p:pic>
      <p:sp>
        <p:nvSpPr>
          <p:cNvPr id="4" name="Rectangle 2"/>
          <p:cNvSpPr txBox="1">
            <a:spLocks noChangeArrowheads="1"/>
          </p:cNvSpPr>
          <p:nvPr/>
        </p:nvSpPr>
        <p:spPr bwMode="auto">
          <a:xfrm>
            <a:off x="2057400" y="0"/>
            <a:ext cx="5486400" cy="1143000"/>
          </a:xfrm>
          <a:prstGeom prst="rect">
            <a:avLst/>
          </a:prstGeom>
          <a:noFill/>
          <a:ln w="9525">
            <a:noFill/>
            <a:miter lim="800000"/>
            <a:headEnd/>
            <a:tailEnd/>
          </a:ln>
        </p:spPr>
        <p:txBody>
          <a:bodyPr anchor="ctr"/>
          <a:lstStyle/>
          <a:p>
            <a:pPr algn="ctr">
              <a:defRPr/>
            </a:pPr>
            <a:r>
              <a:rPr lang="en-US" sz="3600" b="1" kern="0" dirty="0">
                <a:solidFill>
                  <a:srgbClr val="FF0000"/>
                </a:solidFill>
                <a:latin typeface="Helvetica Neue Light" charset="0"/>
                <a:ea typeface="+mj-ea"/>
                <a:cs typeface="+mj-cs"/>
              </a:rPr>
              <a:t>Acknowledgements</a:t>
            </a:r>
            <a:br>
              <a:rPr lang="en-US" sz="3600" b="1" kern="0" dirty="0">
                <a:solidFill>
                  <a:srgbClr val="FF0000"/>
                </a:solidFill>
                <a:latin typeface="Helvetica Neue Light" charset="0"/>
                <a:ea typeface="+mj-ea"/>
                <a:cs typeface="+mj-cs"/>
              </a:rPr>
            </a:br>
            <a:endParaRPr lang="en-US" sz="4400" kern="0" dirty="0">
              <a:solidFill>
                <a:srgbClr val="FF0000"/>
              </a:solidFill>
              <a:latin typeface="Helvetica Neue Light" charset="0"/>
              <a:ea typeface="+mj-ea"/>
              <a:cs typeface="+mj-cs"/>
            </a:endParaRPr>
          </a:p>
        </p:txBody>
      </p:sp>
      <p:pic>
        <p:nvPicPr>
          <p:cNvPr id="35845" name="Picture 7" descr="cihr_logo_big_e.gif"/>
          <p:cNvPicPr>
            <a:picLocks noChangeAspect="1"/>
          </p:cNvPicPr>
          <p:nvPr/>
        </p:nvPicPr>
        <p:blipFill>
          <a:blip r:embed="rId3" cstate="print"/>
          <a:srcRect/>
          <a:stretch>
            <a:fillRect/>
          </a:stretch>
        </p:blipFill>
        <p:spPr bwMode="auto">
          <a:xfrm>
            <a:off x="7086600" y="2743200"/>
            <a:ext cx="1828800" cy="1130300"/>
          </a:xfrm>
          <a:prstGeom prst="rect">
            <a:avLst/>
          </a:prstGeom>
          <a:noFill/>
          <a:ln w="9525">
            <a:noFill/>
            <a:miter lim="800000"/>
            <a:headEnd/>
            <a:tailEnd/>
          </a:ln>
        </p:spPr>
      </p:pic>
      <p:pic>
        <p:nvPicPr>
          <p:cNvPr id="35846" name="Picture 9" descr="PCFLOGO_HOME.gif"/>
          <p:cNvPicPr>
            <a:picLocks noChangeAspect="1"/>
          </p:cNvPicPr>
          <p:nvPr/>
        </p:nvPicPr>
        <p:blipFill>
          <a:blip r:embed="rId4" cstate="print"/>
          <a:srcRect/>
          <a:stretch>
            <a:fillRect/>
          </a:stretch>
        </p:blipFill>
        <p:spPr bwMode="auto">
          <a:xfrm>
            <a:off x="7239000" y="152400"/>
            <a:ext cx="1749425" cy="1362075"/>
          </a:xfrm>
          <a:prstGeom prst="rect">
            <a:avLst/>
          </a:prstGeom>
          <a:noFill/>
          <a:ln w="9525">
            <a:noFill/>
            <a:miter lim="800000"/>
            <a:headEnd/>
            <a:tailEnd/>
          </a:ln>
        </p:spPr>
      </p:pic>
      <p:pic>
        <p:nvPicPr>
          <p:cNvPr id="35847" name="Picture 11" descr="PCC_Network"/>
          <p:cNvPicPr>
            <a:picLocks noChangeAspect="1" noChangeArrowheads="1"/>
          </p:cNvPicPr>
          <p:nvPr/>
        </p:nvPicPr>
        <p:blipFill>
          <a:blip r:embed="rId5" cstate="print"/>
          <a:srcRect/>
          <a:stretch>
            <a:fillRect/>
          </a:stretch>
        </p:blipFill>
        <p:spPr bwMode="auto">
          <a:xfrm>
            <a:off x="7239000" y="1219200"/>
            <a:ext cx="1676400" cy="1195388"/>
          </a:xfrm>
          <a:prstGeom prst="rect">
            <a:avLst/>
          </a:prstGeom>
          <a:noFill/>
          <a:ln w="9525">
            <a:noFill/>
            <a:miter lim="800000"/>
            <a:headEnd/>
            <a:tailEnd/>
          </a:ln>
        </p:spPr>
      </p:pic>
      <p:pic>
        <p:nvPicPr>
          <p:cNvPr id="35853" name="Picture 15" descr="CFI.logo2.colRGB.jpg"/>
          <p:cNvPicPr>
            <a:picLocks noChangeAspect="1"/>
          </p:cNvPicPr>
          <p:nvPr/>
        </p:nvPicPr>
        <p:blipFill>
          <a:blip r:embed="rId6" cstate="print"/>
          <a:srcRect/>
          <a:stretch>
            <a:fillRect/>
          </a:stretch>
        </p:blipFill>
        <p:spPr bwMode="auto">
          <a:xfrm>
            <a:off x="6904038" y="4495800"/>
            <a:ext cx="2239962" cy="1050925"/>
          </a:xfrm>
          <a:prstGeom prst="rect">
            <a:avLst/>
          </a:prstGeom>
          <a:noFill/>
          <a:ln w="9525">
            <a:noFill/>
            <a:miter lim="800000"/>
            <a:headEnd/>
            <a:tailEnd/>
          </a:ln>
        </p:spPr>
      </p:pic>
      <p:pic>
        <p:nvPicPr>
          <p:cNvPr id="81922" name="Picture 2" descr="Prostate Cancer Centre - Calgary"/>
          <p:cNvPicPr>
            <a:picLocks noChangeAspect="1" noChangeArrowheads="1"/>
          </p:cNvPicPr>
          <p:nvPr/>
        </p:nvPicPr>
        <p:blipFill>
          <a:blip r:embed="rId7" cstate="print"/>
          <a:srcRect/>
          <a:stretch>
            <a:fillRect/>
          </a:stretch>
        </p:blipFill>
        <p:spPr bwMode="auto">
          <a:xfrm>
            <a:off x="533400" y="5257800"/>
            <a:ext cx="4079130" cy="1295400"/>
          </a:xfrm>
          <a:prstGeom prst="rect">
            <a:avLst/>
          </a:prstGeom>
          <a:noFill/>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DCIM\101MSDCF\DSC08096.JPG"/>
          <p:cNvPicPr>
            <a:picLocks noChangeAspect="1" noChangeArrowheads="1"/>
          </p:cNvPicPr>
          <p:nvPr/>
        </p:nvPicPr>
        <p:blipFill>
          <a:blip r:embed="rId2" cstate="print"/>
          <a:srcRect/>
          <a:stretch>
            <a:fillRect/>
          </a:stretch>
        </p:blipFill>
        <p:spPr bwMode="auto">
          <a:xfrm>
            <a:off x="209550" y="1143000"/>
            <a:ext cx="4114800" cy="5486400"/>
          </a:xfrm>
          <a:prstGeom prst="rect">
            <a:avLst/>
          </a:prstGeom>
          <a:noFill/>
          <a:ln w="9525">
            <a:noFill/>
            <a:miter lim="800000"/>
            <a:headEnd/>
            <a:tailEnd/>
          </a:ln>
        </p:spPr>
      </p:pic>
      <p:pic>
        <p:nvPicPr>
          <p:cNvPr id="61443" name="Picture 3" descr="E:\DCIM\101MSDCF\DSC08343-vertcal.jpg"/>
          <p:cNvPicPr>
            <a:picLocks noChangeAspect="1" noChangeArrowheads="1"/>
          </p:cNvPicPr>
          <p:nvPr/>
        </p:nvPicPr>
        <p:blipFill>
          <a:blip r:embed="rId3" cstate="print"/>
          <a:srcRect/>
          <a:stretch>
            <a:fillRect/>
          </a:stretch>
        </p:blipFill>
        <p:spPr bwMode="auto">
          <a:xfrm>
            <a:off x="4572000" y="1143000"/>
            <a:ext cx="4152900" cy="5537200"/>
          </a:xfrm>
          <a:prstGeom prst="rect">
            <a:avLst/>
          </a:prstGeom>
          <a:noFill/>
          <a:ln w="9525">
            <a:noFill/>
            <a:miter lim="800000"/>
            <a:headEnd/>
            <a:tailEnd/>
          </a:ln>
        </p:spPr>
      </p:pic>
      <p:sp>
        <p:nvSpPr>
          <p:cNvPr id="61444" name="Title 3"/>
          <p:cNvSpPr>
            <a:spLocks noGrp="1"/>
          </p:cNvSpPr>
          <p:nvPr>
            <p:ph type="title"/>
          </p:nvPr>
        </p:nvSpPr>
        <p:spPr>
          <a:xfrm>
            <a:off x="2819400" y="0"/>
            <a:ext cx="3352800" cy="1143000"/>
          </a:xfrm>
        </p:spPr>
        <p:txBody>
          <a:bodyPr/>
          <a:lstStyle/>
          <a:p>
            <a:r>
              <a:rPr lang="en-US" i="1" dirty="0" smtClean="0"/>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a:t>
            </a:r>
            <a:endParaRPr lang="en-US" dirty="0"/>
          </a:p>
        </p:txBody>
      </p:sp>
      <p:sp>
        <p:nvSpPr>
          <p:cNvPr id="3" name="Content Placeholder 2"/>
          <p:cNvSpPr>
            <a:spLocks noGrp="1"/>
          </p:cNvSpPr>
          <p:nvPr>
            <p:ph idx="1"/>
          </p:nvPr>
        </p:nvSpPr>
        <p:spPr/>
        <p:txBody>
          <a:bodyPr/>
          <a:lstStyle/>
          <a:p>
            <a:r>
              <a:rPr lang="en-US" dirty="0" smtClean="0"/>
              <a:t>One of the common cancers affecting men in western world</a:t>
            </a:r>
          </a:p>
          <a:p>
            <a:r>
              <a:rPr lang="en-US" dirty="0" smtClean="0"/>
              <a:t>PSA remains a major screening tool and the most widely used serum biomarker</a:t>
            </a:r>
          </a:p>
          <a:p>
            <a:r>
              <a:rPr lang="en-US" dirty="0" smtClean="0"/>
              <a:t>PSA is not ideal as it overlaps between BPH and PCA (</a:t>
            </a:r>
            <a:r>
              <a:rPr lang="en-US" dirty="0" err="1" smtClean="0"/>
              <a:t>est</a:t>
            </a:r>
            <a:r>
              <a:rPr lang="en-US" dirty="0" smtClean="0"/>
              <a:t> 15% of men with PSA&lt;2.5 will have PCA)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treatment Options</a:t>
            </a:r>
            <a:endParaRPr lang="en-US" dirty="0"/>
          </a:p>
        </p:txBody>
      </p:sp>
      <p:sp>
        <p:nvSpPr>
          <p:cNvPr id="5" name="Content Placeholder 4"/>
          <p:cNvSpPr>
            <a:spLocks noGrp="1"/>
          </p:cNvSpPr>
          <p:nvPr>
            <p:ph idx="1"/>
          </p:nvPr>
        </p:nvSpPr>
        <p:spPr/>
        <p:txBody>
          <a:bodyPr/>
          <a:lstStyle/>
          <a:p>
            <a:r>
              <a:rPr lang="en-US" dirty="0" smtClean="0"/>
              <a:t>Surgery</a:t>
            </a:r>
          </a:p>
          <a:p>
            <a:r>
              <a:rPr lang="en-US" dirty="0" smtClean="0"/>
              <a:t>Radiotherapy</a:t>
            </a:r>
          </a:p>
          <a:p>
            <a:r>
              <a:rPr lang="en-US" dirty="0" smtClean="0"/>
              <a:t>Active surveillance</a:t>
            </a:r>
          </a:p>
          <a:p>
            <a:r>
              <a:rPr lang="en-US" dirty="0" smtClean="0"/>
              <a:t>Hormone and Chemotherapy (advanced CRPC)</a:t>
            </a:r>
          </a:p>
          <a:p>
            <a:r>
              <a:rPr lang="en-US" dirty="0" smtClean="0"/>
              <a:t>Specific targeted therapy for more rapid disease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Known Molecular Markers</a:t>
            </a:r>
          </a:p>
        </p:txBody>
      </p:sp>
      <p:sp>
        <p:nvSpPr>
          <p:cNvPr id="4099" name="Content Placeholder 3"/>
          <p:cNvSpPr>
            <a:spLocks noGrp="1"/>
          </p:cNvSpPr>
          <p:nvPr>
            <p:ph idx="1"/>
          </p:nvPr>
        </p:nvSpPr>
        <p:spPr/>
        <p:txBody>
          <a:bodyPr/>
          <a:lstStyle/>
          <a:p>
            <a:r>
              <a:rPr lang="en-US" sz="2800" i="1" smtClean="0"/>
              <a:t>ERG: expressed in about 50% of surgical cohorts</a:t>
            </a:r>
          </a:p>
          <a:p>
            <a:r>
              <a:rPr lang="en-US" sz="2800" i="1" smtClean="0"/>
              <a:t>PTEN: deleted in about 45%-60% of localized and metastatic PCA</a:t>
            </a:r>
          </a:p>
          <a:p>
            <a:r>
              <a:rPr lang="en-US" sz="2800" i="1" smtClean="0"/>
              <a:t>SPINK1: expressed in about 15% of PCA</a:t>
            </a:r>
          </a:p>
          <a:p>
            <a:r>
              <a:rPr lang="en-US" sz="2800" i="1" smtClean="0"/>
              <a:t>RAF: rearranged in about 2% of CRPC</a:t>
            </a:r>
          </a:p>
          <a:p>
            <a:r>
              <a:rPr lang="en-US" sz="2800" i="1" smtClean="0"/>
              <a:t>MYC: amplified in about 5%</a:t>
            </a:r>
          </a:p>
          <a:p>
            <a:r>
              <a:rPr lang="en-US" sz="2800" i="1" smtClean="0"/>
              <a:t>AUKRA: amplified in about 5%</a:t>
            </a:r>
          </a:p>
          <a:p>
            <a:r>
              <a:rPr lang="en-US" sz="2800" i="1" smtClean="0"/>
              <a:t>SPOP: mutated in 6-15%</a:t>
            </a:r>
          </a:p>
          <a:p>
            <a:r>
              <a:rPr lang="en-US" sz="2800" i="1" smtClean="0"/>
              <a:t>AMACR: overexpressed in about 95% of PCA</a:t>
            </a:r>
          </a:p>
          <a:p>
            <a:pPr>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i="1" smtClean="0"/>
              <a:t>TMPRSS2-ERG</a:t>
            </a:r>
            <a:r>
              <a:rPr lang="en-US" smtClean="0"/>
              <a:t> in PCA</a:t>
            </a:r>
          </a:p>
        </p:txBody>
      </p:sp>
      <p:sp>
        <p:nvSpPr>
          <p:cNvPr id="10243" name="Rectangle 3"/>
          <p:cNvSpPr>
            <a:spLocks noGrp="1" noChangeArrowheads="1"/>
          </p:cNvSpPr>
          <p:nvPr>
            <p:ph type="body" idx="1"/>
          </p:nvPr>
        </p:nvSpPr>
        <p:spPr/>
        <p:txBody>
          <a:bodyPr/>
          <a:lstStyle/>
          <a:p>
            <a:pPr eaLnBrk="1" hangingPunct="1"/>
            <a:r>
              <a:rPr lang="en-US" sz="2800" i="1" dirty="0" smtClean="0"/>
              <a:t>TMPRSS2-ERG</a:t>
            </a:r>
            <a:r>
              <a:rPr lang="en-US" sz="2800" dirty="0" smtClean="0"/>
              <a:t> transcripts have been identified in urine samples of PCA patients </a:t>
            </a:r>
          </a:p>
          <a:p>
            <a:pPr eaLnBrk="1" hangingPunct="1"/>
            <a:r>
              <a:rPr lang="en-US" sz="2800" i="1" dirty="0" smtClean="0"/>
              <a:t>TMPRSS2-ERG</a:t>
            </a:r>
            <a:r>
              <a:rPr lang="en-US" sz="2800" dirty="0" smtClean="0"/>
              <a:t> fusion detected in blood samples and circulating tumor cells of patients with </a:t>
            </a:r>
            <a:r>
              <a:rPr lang="en-US" sz="2800" dirty="0" smtClean="0"/>
              <a:t>advanced PCA</a:t>
            </a:r>
            <a:endParaRPr lang="en-US" sz="2800" dirty="0" smtClean="0"/>
          </a:p>
          <a:p>
            <a:pPr eaLnBrk="1" hangingPunct="1"/>
            <a:r>
              <a:rPr lang="en-US" sz="2800" i="1" dirty="0" smtClean="0"/>
              <a:t>New urine tests being developed for better detection of PCA and significant PCA</a:t>
            </a: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Serum PSA</a:t>
            </a:r>
            <a:endParaRPr lang="en-US" dirty="0"/>
          </a:p>
        </p:txBody>
      </p:sp>
      <p:sp>
        <p:nvSpPr>
          <p:cNvPr id="3" name="Content Placeholder 2"/>
          <p:cNvSpPr>
            <a:spLocks noGrp="1"/>
          </p:cNvSpPr>
          <p:nvPr>
            <p:ph idx="1"/>
          </p:nvPr>
        </p:nvSpPr>
        <p:spPr/>
        <p:txBody>
          <a:bodyPr/>
          <a:lstStyle/>
          <a:p>
            <a:r>
              <a:rPr lang="en-US" dirty="0" smtClean="0"/>
              <a:t>This should be carried out with DRE and consultation with urology to assess for various risk factors</a:t>
            </a:r>
          </a:p>
          <a:p>
            <a:r>
              <a:rPr lang="en-US" dirty="0" smtClean="0"/>
              <a:t>Absolute value is important, but also PSA doubling time and potentially PSA density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Surveillance</a:t>
            </a:r>
            <a:endParaRPr lang="en-US" dirty="0"/>
          </a:p>
        </p:txBody>
      </p:sp>
      <p:sp>
        <p:nvSpPr>
          <p:cNvPr id="3" name="Content Placeholder 2"/>
          <p:cNvSpPr>
            <a:spLocks noGrp="1"/>
          </p:cNvSpPr>
          <p:nvPr>
            <p:ph idx="1"/>
          </p:nvPr>
        </p:nvSpPr>
        <p:spPr/>
        <p:txBody>
          <a:bodyPr/>
          <a:lstStyle/>
          <a:p>
            <a:r>
              <a:rPr lang="en-US" dirty="0" smtClean="0"/>
              <a:t>Patients with low/low intermediate risk can  be managed with such programs</a:t>
            </a:r>
          </a:p>
          <a:p>
            <a:pPr lvl="1"/>
            <a:r>
              <a:rPr lang="en-US" dirty="0" smtClean="0"/>
              <a:t>GS6/ 3+4 with 3 or less positive cores and PSA &lt; 10</a:t>
            </a:r>
          </a:p>
          <a:p>
            <a:pPr lvl="1"/>
            <a:r>
              <a:rPr lang="en-US" dirty="0" smtClean="0"/>
              <a:t>10-30% of such patients may exist AS programs due to disease progression or patient's anxiety</a:t>
            </a:r>
          </a:p>
          <a:p>
            <a:pPr lvl="1"/>
            <a:r>
              <a:rPr lang="en-US" dirty="0" smtClean="0"/>
              <a:t>ERG and PTEN suggested to have a role in predicting progression </a:t>
            </a:r>
            <a:r>
              <a:rPr lang="en-US" sz="1800" i="1" dirty="0" smtClean="0"/>
              <a:t>(Current Prostate Centre Study)</a:t>
            </a:r>
            <a:endParaRPr lang="en-US" sz="1800" i="1"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1333</TotalTime>
  <Words>1281</Words>
  <Application>Microsoft Office PowerPoint</Application>
  <PresentationFormat>On-screen Show (4:3)</PresentationFormat>
  <Paragraphs>179</Paragraphs>
  <Slides>32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Times New Roman</vt:lpstr>
      <vt:lpstr>Arial</vt:lpstr>
      <vt:lpstr>Times</vt:lpstr>
      <vt:lpstr>Calibri</vt:lpstr>
      <vt:lpstr>Helvetica Neue Light</vt:lpstr>
      <vt:lpstr>msgothic</vt:lpstr>
      <vt:lpstr>Default Design</vt:lpstr>
      <vt:lpstr>Microsoft Office Excel Chart</vt:lpstr>
      <vt:lpstr>     Blood and Tissue Based Molecular Signatures in Predicting Prostate Cancer Progression </vt:lpstr>
      <vt:lpstr>Slide 2</vt:lpstr>
      <vt:lpstr>Role as Surgical Pathologist</vt:lpstr>
      <vt:lpstr>Prostate Cancer</vt:lpstr>
      <vt:lpstr>Current treatment Options</vt:lpstr>
      <vt:lpstr>Known Molecular Markers</vt:lpstr>
      <vt:lpstr>TMPRSS2-ERG in PCA</vt:lpstr>
      <vt:lpstr>Serum PSA</vt:lpstr>
      <vt:lpstr>Active Surveillance</vt:lpstr>
      <vt:lpstr>2nd Line drugs for Advanced PCA</vt:lpstr>
      <vt:lpstr>Role as Scientist</vt:lpstr>
      <vt:lpstr>A. Overall survival of PCA patients with ERG positive and negative tumours not subjected to hormonal treatment (n=177, p=0.15). B. Overall survival difference of High vs. low ERG expression to in subgroup of patients not subjected to hormonal therapy (n=37, p=0.02)</vt:lpstr>
      <vt:lpstr>C. Overall survival difference of High vs. low ERG intensity in the overall PCA cohort not subjected to prior hormonal therapy, regardless of type of treatment implemented (n=53, p=0.11). D.  Overall survival of ERG expression in CRPC subgroup treated by LH-RH agonist (n54, p=0.31)</vt:lpstr>
      <vt:lpstr>Slide 14</vt:lpstr>
      <vt:lpstr>ERG in PCA &lt;50 at Surgery </vt:lpstr>
      <vt:lpstr>PTEN Deletions in PCA</vt:lpstr>
      <vt:lpstr>ERG, SPINK1 and PTEN</vt:lpstr>
      <vt:lpstr>Slide 18</vt:lpstr>
      <vt:lpstr>Tissue Based and blood Based Signatures</vt:lpstr>
      <vt:lpstr>Slide 20</vt:lpstr>
      <vt:lpstr>Outcome TMA</vt:lpstr>
      <vt:lpstr>Prognostic Gene Signatures</vt:lpstr>
      <vt:lpstr>Prognostic Gene Signatures</vt:lpstr>
      <vt:lpstr>Slide 24</vt:lpstr>
      <vt:lpstr>Slide 25</vt:lpstr>
      <vt:lpstr>Slide 26</vt:lpstr>
      <vt:lpstr>Slide 27</vt:lpstr>
      <vt:lpstr>Validation of 10-Gene molecular signature in PCA patients</vt:lpstr>
      <vt:lpstr>Slide 29</vt:lpstr>
      <vt:lpstr>Slide 30</vt:lpstr>
      <vt:lpstr>Slide 31</vt:lpstr>
      <vt:lpstr>Questions</vt:lpstr>
    </vt:vector>
  </TitlesOfParts>
  <Company>Calgary Laboratory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Prostate Cancer Biomarkers: A Pathologist Role</dc:title>
  <dc:creator>tbismar</dc:creator>
  <cp:lastModifiedBy>Tarek</cp:lastModifiedBy>
  <cp:revision>57</cp:revision>
  <dcterms:created xsi:type="dcterms:W3CDTF">2010-09-27T23:33:39Z</dcterms:created>
  <dcterms:modified xsi:type="dcterms:W3CDTF">2015-10-13T23:21:25Z</dcterms:modified>
</cp:coreProperties>
</file>